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8" r:id="rId2"/>
    <p:sldId id="259" r:id="rId3"/>
    <p:sldId id="260" r:id="rId4"/>
    <p:sldId id="263" r:id="rId5"/>
    <p:sldId id="262" r:id="rId6"/>
  </p:sldIdLst>
  <p:sldSz cx="32399288" cy="432006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85D"/>
    <a:srgbClr val="FFABAB"/>
    <a:srgbClr val="CBA9E5"/>
    <a:srgbClr val="FF9797"/>
    <a:srgbClr val="FF6969"/>
    <a:srgbClr val="BC8FDD"/>
    <a:srgbClr val="F6BE98"/>
    <a:srgbClr val="F19E65"/>
    <a:srgbClr val="FDA5D9"/>
    <a:srgbClr val="F47D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99" autoAdjust="0"/>
    <p:restoredTop sz="94660"/>
  </p:normalViewPr>
  <p:slideViewPr>
    <p:cSldViewPr snapToGrid="0">
      <p:cViewPr>
        <p:scale>
          <a:sx n="40" d="100"/>
          <a:sy n="40" d="100"/>
        </p:scale>
        <p:origin x="-390" y="600"/>
      </p:cViewPr>
      <p:guideLst>
        <p:guide orient="horz" pos="13606"/>
        <p:guide pos="102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5C9B63-458D-41BE-A4EA-9E104D25B5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49911" y="7070108"/>
            <a:ext cx="24299466" cy="15040222"/>
          </a:xfrm>
        </p:spPr>
        <p:txBody>
          <a:bodyPr anchor="b"/>
          <a:lstStyle>
            <a:lvl1pPr algn="ctr">
              <a:defRPr sz="15944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F1CEC949-750A-48F4-B584-EAB0A5782B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6378"/>
            </a:lvl1pPr>
            <a:lvl2pPr marL="1214963" indent="0" algn="ctr">
              <a:buNone/>
              <a:defRPr sz="5315"/>
            </a:lvl2pPr>
            <a:lvl3pPr marL="2429927" indent="0" algn="ctr">
              <a:buNone/>
              <a:defRPr sz="4783"/>
            </a:lvl3pPr>
            <a:lvl4pPr marL="3644890" indent="0" algn="ctr">
              <a:buNone/>
              <a:defRPr sz="4252"/>
            </a:lvl4pPr>
            <a:lvl5pPr marL="4859853" indent="0" algn="ctr">
              <a:buNone/>
              <a:defRPr sz="4252"/>
            </a:lvl5pPr>
            <a:lvl6pPr marL="6074816" indent="0" algn="ctr">
              <a:buNone/>
              <a:defRPr sz="4252"/>
            </a:lvl6pPr>
            <a:lvl7pPr marL="7289780" indent="0" algn="ctr">
              <a:buNone/>
              <a:defRPr sz="4252"/>
            </a:lvl7pPr>
            <a:lvl8pPr marL="8504743" indent="0" algn="ctr">
              <a:buNone/>
              <a:defRPr sz="4252"/>
            </a:lvl8pPr>
            <a:lvl9pPr marL="9719706" indent="0" algn="ctr">
              <a:buNone/>
              <a:defRPr sz="4252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4995B5C-2449-445F-86F2-95C2E3BAB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A2B9-BC2E-475F-BF10-B17E28B80D18}" type="datetimeFigureOut">
              <a:rPr lang="zh-CN" altLang="en-US" smtClean="0"/>
              <a:t>2019/7/18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5C42F72-4A1E-4DA1-8596-637BF29AD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1E1B5D2-B063-4D40-BB46-5CFACA426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8818-2B1A-4220-AD36-AF3FE29BD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21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C91E300-C6DE-4F8C-958F-330E4EBA4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EFF1CC0-1E7D-4D39-B7BB-43C0DD42DF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CA21D33-B983-4BEE-A695-077DFFAA8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A2B9-BC2E-475F-BF10-B17E28B80D18}" type="datetimeFigureOut">
              <a:rPr lang="zh-CN" altLang="en-US" smtClean="0"/>
              <a:t>2019/7/18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CBFB080-3D89-42E2-9B87-007437E5F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7B2F8F6-97E7-45C8-961D-48B240018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8818-2B1A-4220-AD36-AF3FE29BD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418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06D4206B-0F69-482D-9D9B-A943476375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23185741" y="2300034"/>
            <a:ext cx="6986096" cy="366105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DD60CCD-4425-42C6-9D3B-5A10D1E146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227451" y="2300034"/>
            <a:ext cx="20553298" cy="3661054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9B54317-D032-4A15-A858-9FA624862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A2B9-BC2E-475F-BF10-B17E28B80D18}" type="datetimeFigureOut">
              <a:rPr lang="zh-CN" altLang="en-US" smtClean="0"/>
              <a:t>2019/7/18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CD95F11-EBD9-4111-A94F-A8AD0094F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3D4700B-35F8-458C-8828-7D60E770D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8818-2B1A-4220-AD36-AF3FE29BD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77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741DA14-9F1F-460A-B141-C7D4994B0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6D06C63-A1B8-47F1-9B3F-0D1ED44C4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362F8FB-498C-420E-B27C-38211C914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A2B9-BC2E-475F-BF10-B17E28B80D18}" type="datetimeFigureOut">
              <a:rPr lang="zh-CN" altLang="en-US" smtClean="0"/>
              <a:t>2019/7/18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332F4CC-662B-4216-953F-4B52521B9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B7BE2A0-2916-40F5-960A-86521A49E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8818-2B1A-4220-AD36-AF3FE29BD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569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939EEAD-4CDD-41CE-AACE-43B0BA64E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0576" y="10770165"/>
            <a:ext cx="27944386" cy="17970262"/>
          </a:xfrm>
        </p:spPr>
        <p:txBody>
          <a:bodyPr anchor="b"/>
          <a:lstStyle>
            <a:lvl1pPr>
              <a:defRPr sz="15944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DA17C28-873F-4564-92B8-4FF45D391E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10576" y="28910433"/>
            <a:ext cx="27944386" cy="9450136"/>
          </a:xfrm>
        </p:spPr>
        <p:txBody>
          <a:bodyPr/>
          <a:lstStyle>
            <a:lvl1pPr marL="0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1pPr>
            <a:lvl2pPr marL="1214963" indent="0">
              <a:buNone/>
              <a:defRPr sz="5315">
                <a:solidFill>
                  <a:schemeClr val="tx1">
                    <a:tint val="75000"/>
                  </a:schemeClr>
                </a:solidFill>
              </a:defRPr>
            </a:lvl2pPr>
            <a:lvl3pPr marL="2429927" indent="0">
              <a:buNone/>
              <a:defRPr sz="4783">
                <a:solidFill>
                  <a:schemeClr val="tx1">
                    <a:tint val="75000"/>
                  </a:schemeClr>
                </a:solidFill>
              </a:defRPr>
            </a:lvl3pPr>
            <a:lvl4pPr marL="3644890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4pPr>
            <a:lvl5pPr marL="4859853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5pPr>
            <a:lvl6pPr marL="607481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6pPr>
            <a:lvl7pPr marL="7289780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7pPr>
            <a:lvl8pPr marL="8504743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8pPr>
            <a:lvl9pPr marL="971970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E44E861-2B3C-48FA-BBD8-366D4DC5A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A2B9-BC2E-475F-BF10-B17E28B80D18}" type="datetimeFigureOut">
              <a:rPr lang="zh-CN" altLang="en-US" smtClean="0"/>
              <a:t>2019/7/18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BECD795-7BC4-4B1A-B2A8-2236B16A5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0276DFD-D807-4D11-BDDD-7AF096AC0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8818-2B1A-4220-AD36-AF3FE29BD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54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1A93687-DEE9-425D-89EC-3272FB8C3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8FE72C7-49C9-4122-94CE-30C90C3BC4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1C1ACC6-7A72-4D3E-B046-EEFFA60AC5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00BC548-2DDE-46CE-97D6-99E06CD5A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A2B9-BC2E-475F-BF10-B17E28B80D18}" type="datetimeFigureOut">
              <a:rPr lang="zh-CN" altLang="en-US" smtClean="0"/>
              <a:t>2019/7/18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FEA66B0-4409-47A4-8102-5027EA347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799E60D-02A8-44CC-AA31-8722C3C36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8818-2B1A-4220-AD36-AF3FE29BD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740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B8ED120-F270-4B7F-BD97-893D4E735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671" y="2300037"/>
            <a:ext cx="27944386" cy="835012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94C3F5D-EEDB-4D73-B0AF-C25805145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31672" y="10590160"/>
            <a:ext cx="13706416" cy="5190073"/>
          </a:xfrm>
        </p:spPr>
        <p:txBody>
          <a:bodyPr anchor="b"/>
          <a:lstStyle>
            <a:lvl1pPr marL="0" indent="0">
              <a:buNone/>
              <a:defRPr sz="6378" b="1"/>
            </a:lvl1pPr>
            <a:lvl2pPr marL="1214963" indent="0">
              <a:buNone/>
              <a:defRPr sz="5315" b="1"/>
            </a:lvl2pPr>
            <a:lvl3pPr marL="2429927" indent="0">
              <a:buNone/>
              <a:defRPr sz="4783" b="1"/>
            </a:lvl3pPr>
            <a:lvl4pPr marL="3644890" indent="0">
              <a:buNone/>
              <a:defRPr sz="4252" b="1"/>
            </a:lvl4pPr>
            <a:lvl5pPr marL="4859853" indent="0">
              <a:buNone/>
              <a:defRPr sz="4252" b="1"/>
            </a:lvl5pPr>
            <a:lvl6pPr marL="6074816" indent="0">
              <a:buNone/>
              <a:defRPr sz="4252" b="1"/>
            </a:lvl6pPr>
            <a:lvl7pPr marL="7289780" indent="0">
              <a:buNone/>
              <a:defRPr sz="4252" b="1"/>
            </a:lvl7pPr>
            <a:lvl8pPr marL="8504743" indent="0">
              <a:buNone/>
              <a:defRPr sz="4252" b="1"/>
            </a:lvl8pPr>
            <a:lvl9pPr marL="9719706" indent="0">
              <a:buNone/>
              <a:defRPr sz="4252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067937B4-DD3B-418F-A06D-7FD5C6ADF4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31672" y="15780233"/>
            <a:ext cx="13706416" cy="23210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C1C27A7E-F987-43B5-9E18-E7475846F8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6402140" y="10590160"/>
            <a:ext cx="13773917" cy="5190073"/>
          </a:xfrm>
        </p:spPr>
        <p:txBody>
          <a:bodyPr anchor="b"/>
          <a:lstStyle>
            <a:lvl1pPr marL="0" indent="0">
              <a:buNone/>
              <a:defRPr sz="6378" b="1"/>
            </a:lvl1pPr>
            <a:lvl2pPr marL="1214963" indent="0">
              <a:buNone/>
              <a:defRPr sz="5315" b="1"/>
            </a:lvl2pPr>
            <a:lvl3pPr marL="2429927" indent="0">
              <a:buNone/>
              <a:defRPr sz="4783" b="1"/>
            </a:lvl3pPr>
            <a:lvl4pPr marL="3644890" indent="0">
              <a:buNone/>
              <a:defRPr sz="4252" b="1"/>
            </a:lvl4pPr>
            <a:lvl5pPr marL="4859853" indent="0">
              <a:buNone/>
              <a:defRPr sz="4252" b="1"/>
            </a:lvl5pPr>
            <a:lvl6pPr marL="6074816" indent="0">
              <a:buNone/>
              <a:defRPr sz="4252" b="1"/>
            </a:lvl6pPr>
            <a:lvl7pPr marL="7289780" indent="0">
              <a:buNone/>
              <a:defRPr sz="4252" b="1"/>
            </a:lvl7pPr>
            <a:lvl8pPr marL="8504743" indent="0">
              <a:buNone/>
              <a:defRPr sz="4252" b="1"/>
            </a:lvl8pPr>
            <a:lvl9pPr marL="9719706" indent="0">
              <a:buNone/>
              <a:defRPr sz="4252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ECBF71E5-B4F4-48FA-940A-2C5FB54869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6402140" y="15780233"/>
            <a:ext cx="13773917" cy="23210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49553727-DB70-4F33-A04C-0D94E633F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A2B9-BC2E-475F-BF10-B17E28B80D18}" type="datetimeFigureOut">
              <a:rPr lang="zh-CN" altLang="en-US" smtClean="0"/>
              <a:t>2019/7/18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AE72F81A-EE5B-49A4-BB5C-5FCC80E51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0CC25281-D146-488D-951D-5E9FFFEFE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8818-2B1A-4220-AD36-AF3FE29BD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10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70BBE05-6E62-42FD-98B0-8B568C1AF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D7ECA0E1-9A24-4F86-9D97-9D101DAA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A2B9-BC2E-475F-BF10-B17E28B80D18}" type="datetimeFigureOut">
              <a:rPr lang="zh-CN" altLang="en-US" smtClean="0"/>
              <a:t>2019/7/18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42F82AA0-57B4-4C3B-A63D-F7AF10AF1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02CAC1A-4B8E-4685-9605-726D82748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8818-2B1A-4220-AD36-AF3FE29BD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89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2B1F6D10-2C3B-4064-8430-5985DFF29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A2B9-BC2E-475F-BF10-B17E28B80D18}" type="datetimeFigureOut">
              <a:rPr lang="zh-CN" altLang="en-US" smtClean="0"/>
              <a:t>2019/7/18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8FD1957-8F21-4F0A-83FE-60797D3AC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D98AA50-942F-4BD7-9EE6-473E8CDAB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8818-2B1A-4220-AD36-AF3FE29BD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334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6C9E3E3-006B-4B57-9609-8923570A0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672" y="2880042"/>
            <a:ext cx="10449613" cy="10080149"/>
          </a:xfrm>
        </p:spPr>
        <p:txBody>
          <a:bodyPr anchor="b"/>
          <a:lstStyle>
            <a:lvl1pPr>
              <a:defRPr sz="8504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DC46B4E-65EA-4EEA-A36B-F06BE4EC93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73917" y="6220095"/>
            <a:ext cx="16402140" cy="30700453"/>
          </a:xfrm>
        </p:spPr>
        <p:txBody>
          <a:bodyPr/>
          <a:lstStyle>
            <a:lvl1pPr>
              <a:defRPr sz="8504"/>
            </a:lvl1pPr>
            <a:lvl2pPr>
              <a:defRPr sz="7441"/>
            </a:lvl2pPr>
            <a:lvl3pPr>
              <a:defRPr sz="6378"/>
            </a:lvl3pPr>
            <a:lvl4pPr>
              <a:defRPr sz="5315"/>
            </a:lvl4pPr>
            <a:lvl5pPr>
              <a:defRPr sz="5315"/>
            </a:lvl5pPr>
            <a:lvl6pPr>
              <a:defRPr sz="5315"/>
            </a:lvl6pPr>
            <a:lvl7pPr>
              <a:defRPr sz="5315"/>
            </a:lvl7pPr>
            <a:lvl8pPr>
              <a:defRPr sz="5315"/>
            </a:lvl8pPr>
            <a:lvl9pPr>
              <a:defRPr sz="531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F98D88A-8137-4479-8B40-519D3618CC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31672" y="12960191"/>
            <a:ext cx="10449613" cy="24010358"/>
          </a:xfrm>
        </p:spPr>
        <p:txBody>
          <a:bodyPr/>
          <a:lstStyle>
            <a:lvl1pPr marL="0" indent="0">
              <a:buNone/>
              <a:defRPr sz="4252"/>
            </a:lvl1pPr>
            <a:lvl2pPr marL="1214963" indent="0">
              <a:buNone/>
              <a:defRPr sz="3720"/>
            </a:lvl2pPr>
            <a:lvl3pPr marL="2429927" indent="0">
              <a:buNone/>
              <a:defRPr sz="3189"/>
            </a:lvl3pPr>
            <a:lvl4pPr marL="3644890" indent="0">
              <a:buNone/>
              <a:defRPr sz="2657"/>
            </a:lvl4pPr>
            <a:lvl5pPr marL="4859853" indent="0">
              <a:buNone/>
              <a:defRPr sz="2657"/>
            </a:lvl5pPr>
            <a:lvl6pPr marL="6074816" indent="0">
              <a:buNone/>
              <a:defRPr sz="2657"/>
            </a:lvl6pPr>
            <a:lvl7pPr marL="7289780" indent="0">
              <a:buNone/>
              <a:defRPr sz="2657"/>
            </a:lvl7pPr>
            <a:lvl8pPr marL="8504743" indent="0">
              <a:buNone/>
              <a:defRPr sz="2657"/>
            </a:lvl8pPr>
            <a:lvl9pPr marL="9719706" indent="0">
              <a:buNone/>
              <a:defRPr sz="2657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D55B02B-8B37-4345-96FE-7129FC724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A2B9-BC2E-475F-BF10-B17E28B80D18}" type="datetimeFigureOut">
              <a:rPr lang="zh-CN" altLang="en-US" smtClean="0"/>
              <a:t>2019/7/18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0F21043-1FFB-4B57-8C69-F87EAB503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2AC08D6-7DD6-4977-AF9B-8699564AF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8818-2B1A-4220-AD36-AF3FE29BD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187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1FF5EBB-6EB8-4C93-8A17-FB66F76BC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672" y="2880042"/>
            <a:ext cx="10449613" cy="10080149"/>
          </a:xfrm>
        </p:spPr>
        <p:txBody>
          <a:bodyPr anchor="b"/>
          <a:lstStyle>
            <a:lvl1pPr>
              <a:defRPr sz="8504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BAB0BCDD-015C-48BA-94A3-51567FB533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3773917" y="6220095"/>
            <a:ext cx="16402140" cy="30700453"/>
          </a:xfrm>
        </p:spPr>
        <p:txBody>
          <a:bodyPr/>
          <a:lstStyle>
            <a:lvl1pPr marL="0" indent="0">
              <a:buNone/>
              <a:defRPr sz="8504"/>
            </a:lvl1pPr>
            <a:lvl2pPr marL="1214963" indent="0">
              <a:buNone/>
              <a:defRPr sz="7441"/>
            </a:lvl2pPr>
            <a:lvl3pPr marL="2429927" indent="0">
              <a:buNone/>
              <a:defRPr sz="6378"/>
            </a:lvl3pPr>
            <a:lvl4pPr marL="3644890" indent="0">
              <a:buNone/>
              <a:defRPr sz="5315"/>
            </a:lvl4pPr>
            <a:lvl5pPr marL="4859853" indent="0">
              <a:buNone/>
              <a:defRPr sz="5315"/>
            </a:lvl5pPr>
            <a:lvl6pPr marL="6074816" indent="0">
              <a:buNone/>
              <a:defRPr sz="5315"/>
            </a:lvl6pPr>
            <a:lvl7pPr marL="7289780" indent="0">
              <a:buNone/>
              <a:defRPr sz="5315"/>
            </a:lvl7pPr>
            <a:lvl8pPr marL="8504743" indent="0">
              <a:buNone/>
              <a:defRPr sz="5315"/>
            </a:lvl8pPr>
            <a:lvl9pPr marL="9719706" indent="0">
              <a:buNone/>
              <a:defRPr sz="5315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E46A3D58-3872-4336-9776-E04BC6BEFB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31672" y="12960191"/>
            <a:ext cx="10449613" cy="24010358"/>
          </a:xfrm>
        </p:spPr>
        <p:txBody>
          <a:bodyPr/>
          <a:lstStyle>
            <a:lvl1pPr marL="0" indent="0">
              <a:buNone/>
              <a:defRPr sz="4252"/>
            </a:lvl1pPr>
            <a:lvl2pPr marL="1214963" indent="0">
              <a:buNone/>
              <a:defRPr sz="3720"/>
            </a:lvl2pPr>
            <a:lvl3pPr marL="2429927" indent="0">
              <a:buNone/>
              <a:defRPr sz="3189"/>
            </a:lvl3pPr>
            <a:lvl4pPr marL="3644890" indent="0">
              <a:buNone/>
              <a:defRPr sz="2657"/>
            </a:lvl4pPr>
            <a:lvl5pPr marL="4859853" indent="0">
              <a:buNone/>
              <a:defRPr sz="2657"/>
            </a:lvl5pPr>
            <a:lvl6pPr marL="6074816" indent="0">
              <a:buNone/>
              <a:defRPr sz="2657"/>
            </a:lvl6pPr>
            <a:lvl7pPr marL="7289780" indent="0">
              <a:buNone/>
              <a:defRPr sz="2657"/>
            </a:lvl7pPr>
            <a:lvl8pPr marL="8504743" indent="0">
              <a:buNone/>
              <a:defRPr sz="2657"/>
            </a:lvl8pPr>
            <a:lvl9pPr marL="9719706" indent="0">
              <a:buNone/>
              <a:defRPr sz="2657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BB5F7FA-C4FE-4D4A-86EE-6FDD64391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A2B9-BC2E-475F-BF10-B17E28B80D18}" type="datetimeFigureOut">
              <a:rPr lang="zh-CN" altLang="en-US" smtClean="0"/>
              <a:t>2019/7/18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9EBD510-AB5F-4123-A672-E0771951C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652BA44-2AC0-4605-961B-4F0521860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8818-2B1A-4220-AD36-AF3FE29BD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829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37386215-E5DB-44F9-AD0A-2E35D1C52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451" y="2300037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AD68E9D-7009-4E28-A58A-1542FEE63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38E1524-4DBE-4512-94EA-4A2DAC46BD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27451" y="40040594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6A2B9-BC2E-475F-BF10-B17E28B80D18}" type="datetimeFigureOut">
              <a:rPr lang="zh-CN" altLang="en-US" smtClean="0"/>
              <a:t>2019/7/18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ADED85F-110B-4405-B6CE-BBEB41F102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732264" y="40040594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0062D70-13EA-425E-A7DC-06575B95D7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881997" y="40040594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68818-2B1A-4220-AD36-AF3FE29BD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771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2429927" rtl="0" eaLnBrk="1" latinLnBrk="0" hangingPunct="1">
        <a:lnSpc>
          <a:spcPct val="90000"/>
        </a:lnSpc>
        <a:spcBef>
          <a:spcPct val="0"/>
        </a:spcBef>
        <a:buNone/>
        <a:defRPr sz="116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7482" indent="-607482" algn="l" defTabSz="2429927" rtl="0" eaLnBrk="1" latinLnBrk="0" hangingPunct="1">
        <a:lnSpc>
          <a:spcPct val="90000"/>
        </a:lnSpc>
        <a:spcBef>
          <a:spcPts val="2657"/>
        </a:spcBef>
        <a:buFont typeface="Arial" panose="020B0604020202020204" pitchFamily="34" charset="0"/>
        <a:buChar char="•"/>
        <a:defRPr sz="7441" kern="1200">
          <a:solidFill>
            <a:schemeClr val="tx1"/>
          </a:solidFill>
          <a:latin typeface="+mn-lt"/>
          <a:ea typeface="+mn-ea"/>
          <a:cs typeface="+mn-cs"/>
        </a:defRPr>
      </a:lvl1pPr>
      <a:lvl2pPr marL="1822445" indent="-607482" algn="l" defTabSz="2429927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037408" indent="-607482" algn="l" defTabSz="2429927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3pPr>
      <a:lvl4pPr marL="4252371" indent="-607482" algn="l" defTabSz="2429927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3" kern="1200">
          <a:solidFill>
            <a:schemeClr val="tx1"/>
          </a:solidFill>
          <a:latin typeface="+mn-lt"/>
          <a:ea typeface="+mn-ea"/>
          <a:cs typeface="+mn-cs"/>
        </a:defRPr>
      </a:lvl4pPr>
      <a:lvl5pPr marL="5467335" indent="-607482" algn="l" defTabSz="2429927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3" kern="1200">
          <a:solidFill>
            <a:schemeClr val="tx1"/>
          </a:solidFill>
          <a:latin typeface="+mn-lt"/>
          <a:ea typeface="+mn-ea"/>
          <a:cs typeface="+mn-cs"/>
        </a:defRPr>
      </a:lvl5pPr>
      <a:lvl6pPr marL="6682298" indent="-607482" algn="l" defTabSz="2429927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3" kern="1200">
          <a:solidFill>
            <a:schemeClr val="tx1"/>
          </a:solidFill>
          <a:latin typeface="+mn-lt"/>
          <a:ea typeface="+mn-ea"/>
          <a:cs typeface="+mn-cs"/>
        </a:defRPr>
      </a:lvl6pPr>
      <a:lvl7pPr marL="7897261" indent="-607482" algn="l" defTabSz="2429927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3" kern="1200">
          <a:solidFill>
            <a:schemeClr val="tx1"/>
          </a:solidFill>
          <a:latin typeface="+mn-lt"/>
          <a:ea typeface="+mn-ea"/>
          <a:cs typeface="+mn-cs"/>
        </a:defRPr>
      </a:lvl7pPr>
      <a:lvl8pPr marL="9112225" indent="-607482" algn="l" defTabSz="2429927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3" kern="1200">
          <a:solidFill>
            <a:schemeClr val="tx1"/>
          </a:solidFill>
          <a:latin typeface="+mn-lt"/>
          <a:ea typeface="+mn-ea"/>
          <a:cs typeface="+mn-cs"/>
        </a:defRPr>
      </a:lvl8pPr>
      <a:lvl9pPr marL="10327188" indent="-607482" algn="l" defTabSz="2429927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429927" rtl="0" eaLnBrk="1" latinLnBrk="0" hangingPunct="1">
        <a:defRPr sz="4783" kern="1200">
          <a:solidFill>
            <a:schemeClr val="tx1"/>
          </a:solidFill>
          <a:latin typeface="+mn-lt"/>
          <a:ea typeface="+mn-ea"/>
          <a:cs typeface="+mn-cs"/>
        </a:defRPr>
      </a:lvl1pPr>
      <a:lvl2pPr marL="1214963" algn="l" defTabSz="2429927" rtl="0" eaLnBrk="1" latinLnBrk="0" hangingPunct="1">
        <a:defRPr sz="4783" kern="1200">
          <a:solidFill>
            <a:schemeClr val="tx1"/>
          </a:solidFill>
          <a:latin typeface="+mn-lt"/>
          <a:ea typeface="+mn-ea"/>
          <a:cs typeface="+mn-cs"/>
        </a:defRPr>
      </a:lvl2pPr>
      <a:lvl3pPr marL="2429927" algn="l" defTabSz="2429927" rtl="0" eaLnBrk="1" latinLnBrk="0" hangingPunct="1">
        <a:defRPr sz="4783" kern="1200">
          <a:solidFill>
            <a:schemeClr val="tx1"/>
          </a:solidFill>
          <a:latin typeface="+mn-lt"/>
          <a:ea typeface="+mn-ea"/>
          <a:cs typeface="+mn-cs"/>
        </a:defRPr>
      </a:lvl3pPr>
      <a:lvl4pPr marL="3644890" algn="l" defTabSz="2429927" rtl="0" eaLnBrk="1" latinLnBrk="0" hangingPunct="1">
        <a:defRPr sz="4783" kern="1200">
          <a:solidFill>
            <a:schemeClr val="tx1"/>
          </a:solidFill>
          <a:latin typeface="+mn-lt"/>
          <a:ea typeface="+mn-ea"/>
          <a:cs typeface="+mn-cs"/>
        </a:defRPr>
      </a:lvl4pPr>
      <a:lvl5pPr marL="4859853" algn="l" defTabSz="2429927" rtl="0" eaLnBrk="1" latinLnBrk="0" hangingPunct="1">
        <a:defRPr sz="4783" kern="1200">
          <a:solidFill>
            <a:schemeClr val="tx1"/>
          </a:solidFill>
          <a:latin typeface="+mn-lt"/>
          <a:ea typeface="+mn-ea"/>
          <a:cs typeface="+mn-cs"/>
        </a:defRPr>
      </a:lvl5pPr>
      <a:lvl6pPr marL="6074816" algn="l" defTabSz="2429927" rtl="0" eaLnBrk="1" latinLnBrk="0" hangingPunct="1">
        <a:defRPr sz="4783" kern="1200">
          <a:solidFill>
            <a:schemeClr val="tx1"/>
          </a:solidFill>
          <a:latin typeface="+mn-lt"/>
          <a:ea typeface="+mn-ea"/>
          <a:cs typeface="+mn-cs"/>
        </a:defRPr>
      </a:lvl6pPr>
      <a:lvl7pPr marL="7289780" algn="l" defTabSz="2429927" rtl="0" eaLnBrk="1" latinLnBrk="0" hangingPunct="1">
        <a:defRPr sz="4783" kern="1200">
          <a:solidFill>
            <a:schemeClr val="tx1"/>
          </a:solidFill>
          <a:latin typeface="+mn-lt"/>
          <a:ea typeface="+mn-ea"/>
          <a:cs typeface="+mn-cs"/>
        </a:defRPr>
      </a:lvl7pPr>
      <a:lvl8pPr marL="8504743" algn="l" defTabSz="2429927" rtl="0" eaLnBrk="1" latinLnBrk="0" hangingPunct="1">
        <a:defRPr sz="4783" kern="1200">
          <a:solidFill>
            <a:schemeClr val="tx1"/>
          </a:solidFill>
          <a:latin typeface="+mn-lt"/>
          <a:ea typeface="+mn-ea"/>
          <a:cs typeface="+mn-cs"/>
        </a:defRPr>
      </a:lvl8pPr>
      <a:lvl9pPr marL="9719706" algn="l" defTabSz="2429927" rtl="0" eaLnBrk="1" latinLnBrk="0" hangingPunct="1">
        <a:defRPr sz="47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26.jpg"/><Relationship Id="rId7" Type="http://schemas.openxmlformats.org/officeDocument/2006/relationships/image" Target="../media/image3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F0F0F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矩形 114">
            <a:extLst>
              <a:ext uri="{FF2B5EF4-FFF2-40B4-BE49-F238E27FC236}">
                <a16:creationId xmlns="" xmlns:a16="http://schemas.microsoft.com/office/drawing/2014/main" id="{1E2CD993-1E85-451B-A558-CF5519AE0171}"/>
              </a:ext>
            </a:extLst>
          </p:cNvPr>
          <p:cNvSpPr/>
          <p:nvPr/>
        </p:nvSpPr>
        <p:spPr>
          <a:xfrm>
            <a:off x="0" y="0"/>
            <a:ext cx="32399288" cy="3240000"/>
          </a:xfrm>
          <a:prstGeom prst="rect">
            <a:avLst/>
          </a:prstGeom>
          <a:gradFill flip="none" rotWithShape="1">
            <a:gsLst>
              <a:gs pos="0">
                <a:srgbClr val="408BCE"/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文本框 169">
            <a:extLst>
              <a:ext uri="{FF2B5EF4-FFF2-40B4-BE49-F238E27FC236}">
                <a16:creationId xmlns="" xmlns:a16="http://schemas.microsoft.com/office/drawing/2014/main" id="{4981D43F-2B99-4A4C-8BC6-D0790D6C6E05}"/>
              </a:ext>
            </a:extLst>
          </p:cNvPr>
          <p:cNvSpPr txBox="1"/>
          <p:nvPr/>
        </p:nvSpPr>
        <p:spPr>
          <a:xfrm>
            <a:off x="4725455" y="835170"/>
            <a:ext cx="1130630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9600" b="1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植物类新兴毒品</a:t>
            </a:r>
          </a:p>
        </p:txBody>
      </p:sp>
      <p:pic>
        <p:nvPicPr>
          <p:cNvPr id="237" name="图片 236">
            <a:extLst>
              <a:ext uri="{FF2B5EF4-FFF2-40B4-BE49-F238E27FC236}">
                <a16:creationId xmlns="" xmlns:a16="http://schemas.microsoft.com/office/drawing/2014/main" id="{280D6A8E-4405-45AE-B8A7-8505CA1C64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416" y="540000"/>
            <a:ext cx="2160000" cy="2160000"/>
          </a:xfrm>
          <a:prstGeom prst="rect">
            <a:avLst/>
          </a:prstGeom>
        </p:spPr>
      </p:pic>
      <p:sp>
        <p:nvSpPr>
          <p:cNvPr id="359" name="文本框 358">
            <a:extLst>
              <a:ext uri="{FF2B5EF4-FFF2-40B4-BE49-F238E27FC236}">
                <a16:creationId xmlns="" xmlns:a16="http://schemas.microsoft.com/office/drawing/2014/main" id="{16EE79A8-52DC-4587-BD02-1E4421BBD8BA}"/>
              </a:ext>
            </a:extLst>
          </p:cNvPr>
          <p:cNvSpPr txBox="1"/>
          <p:nvPr/>
        </p:nvSpPr>
        <p:spPr>
          <a:xfrm>
            <a:off x="25777861" y="2391532"/>
            <a:ext cx="5146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国家禁毒委员会办公室</a:t>
            </a:r>
          </a:p>
        </p:txBody>
      </p:sp>
      <p:grpSp>
        <p:nvGrpSpPr>
          <p:cNvPr id="218" name="组合 217">
            <a:extLst>
              <a:ext uri="{FF2B5EF4-FFF2-40B4-BE49-F238E27FC236}">
                <a16:creationId xmlns="" xmlns:a16="http://schemas.microsoft.com/office/drawing/2014/main" id="{B649B6FE-6657-4723-852B-0DEA473F5881}"/>
              </a:ext>
            </a:extLst>
          </p:cNvPr>
          <p:cNvGrpSpPr/>
          <p:nvPr/>
        </p:nvGrpSpPr>
        <p:grpSpPr>
          <a:xfrm>
            <a:off x="1379855" y="16346261"/>
            <a:ext cx="29639579" cy="12291692"/>
            <a:chOff x="1261867" y="4133582"/>
            <a:chExt cx="29639579" cy="12291692"/>
          </a:xfrm>
        </p:grpSpPr>
        <p:grpSp>
          <p:nvGrpSpPr>
            <p:cNvPr id="219" name="组合 218">
              <a:extLst>
                <a:ext uri="{FF2B5EF4-FFF2-40B4-BE49-F238E27FC236}">
                  <a16:creationId xmlns="" xmlns:a16="http://schemas.microsoft.com/office/drawing/2014/main" id="{53389E01-34B7-4A8C-A520-B8F2318783F0}"/>
                </a:ext>
              </a:extLst>
            </p:cNvPr>
            <p:cNvGrpSpPr/>
            <p:nvPr/>
          </p:nvGrpSpPr>
          <p:grpSpPr>
            <a:xfrm>
              <a:off x="1261867" y="4133582"/>
              <a:ext cx="14580000" cy="12291692"/>
              <a:chOff x="1261867" y="4133582"/>
              <a:chExt cx="14580000" cy="12291692"/>
            </a:xfrm>
          </p:grpSpPr>
          <p:sp>
            <p:nvSpPr>
              <p:cNvPr id="226" name="任意多边形: 形状 225">
                <a:extLst>
                  <a:ext uri="{FF2B5EF4-FFF2-40B4-BE49-F238E27FC236}">
                    <a16:creationId xmlns="" xmlns:a16="http://schemas.microsoft.com/office/drawing/2014/main" id="{37D75C16-4A97-41E4-8BB8-EC7A6AD000A8}"/>
                  </a:ext>
                </a:extLst>
              </p:cNvPr>
              <p:cNvSpPr/>
              <p:nvPr/>
            </p:nvSpPr>
            <p:spPr>
              <a:xfrm>
                <a:off x="1261867" y="4545274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7" name="文本框 226">
                <a:extLst>
                  <a:ext uri="{FF2B5EF4-FFF2-40B4-BE49-F238E27FC236}">
                    <a16:creationId xmlns="" xmlns:a16="http://schemas.microsoft.com/office/drawing/2014/main" id="{3BF565CC-ECCB-4DDD-8EEF-B85F1A4468FF}"/>
                  </a:ext>
                </a:extLst>
              </p:cNvPr>
              <p:cNvSpPr txBox="1"/>
              <p:nvPr/>
            </p:nvSpPr>
            <p:spPr>
              <a:xfrm>
                <a:off x="4051867" y="4133582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卡痛叶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8" name="文本框 227">
                <a:extLst>
                  <a:ext uri="{FF2B5EF4-FFF2-40B4-BE49-F238E27FC236}">
                    <a16:creationId xmlns="" xmlns:a16="http://schemas.microsoft.com/office/drawing/2014/main" id="{FBC09980-F852-4CCB-9AE5-280D558646A8}"/>
                  </a:ext>
                </a:extLst>
              </p:cNvPr>
              <p:cNvSpPr txBox="1"/>
              <p:nvPr/>
            </p:nvSpPr>
            <p:spPr>
              <a:xfrm>
                <a:off x="1889479" y="11888496"/>
                <a:ext cx="13324777" cy="3877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：茜草科帽蕊木属植物卡痛的叶片，一般干燥粉碎后使用，外观为黄绿色或红棕色植物碎片或粉末。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：植物中天然存在的</a:t>
                </a:r>
                <a:r>
                  <a:rPr lang="zh-CN" altLang="en-US" sz="3000" b="1" dirty="0">
                    <a:solidFill>
                      <a:srgbClr val="CBA9E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帽柱木碱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</a:t>
                </a:r>
                <a:r>
                  <a:rPr lang="en-US" altLang="zh-CN" sz="3000" b="1" dirty="0">
                    <a:solidFill>
                      <a:srgbClr val="CBA9E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7-</a:t>
                </a:r>
                <a:r>
                  <a:rPr lang="zh-CN" altLang="en-US" sz="3000" b="1" dirty="0">
                    <a:solidFill>
                      <a:srgbClr val="CBA9E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羟基帽柱木碱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：可用水或酒浸泡后饮用，也可填充胶囊食用，其中含有的生物碱属于天然阿片类物质，长期使用会严重损害肝脏，并导致厌食、消瘦和精神障碍，依赖性较强，戒断时会产生精神烦躁、疼痛、失眠等症状。</a:t>
                </a:r>
              </a:p>
            </p:txBody>
          </p:sp>
          <p:sp>
            <p:nvSpPr>
              <p:cNvPr id="229" name="矩形 228">
                <a:extLst>
                  <a:ext uri="{FF2B5EF4-FFF2-40B4-BE49-F238E27FC236}">
                    <a16:creationId xmlns="" xmlns:a16="http://schemas.microsoft.com/office/drawing/2014/main" id="{86BB5426-F15A-418D-9DBF-C73784E80493}"/>
                  </a:ext>
                </a:extLst>
              </p:cNvPr>
              <p:cNvSpPr/>
              <p:nvPr/>
            </p:nvSpPr>
            <p:spPr>
              <a:xfrm>
                <a:off x="1623667" y="11629477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0" name="图片 229">
                <a:extLst>
                  <a:ext uri="{FF2B5EF4-FFF2-40B4-BE49-F238E27FC236}">
                    <a16:creationId xmlns="" xmlns:a16="http://schemas.microsoft.com/office/drawing/2014/main" id="{8E9F1807-C1CF-4A48-A348-A348D59A3D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31452" y="5507542"/>
                <a:ext cx="13840830" cy="5755122"/>
              </a:xfrm>
              <a:prstGeom prst="rect">
                <a:avLst/>
              </a:prstGeom>
            </p:spPr>
          </p:pic>
        </p:grpSp>
        <p:grpSp>
          <p:nvGrpSpPr>
            <p:cNvPr id="220" name="组合 219">
              <a:extLst>
                <a:ext uri="{FF2B5EF4-FFF2-40B4-BE49-F238E27FC236}">
                  <a16:creationId xmlns="" xmlns:a16="http://schemas.microsoft.com/office/drawing/2014/main" id="{BF6E753C-C633-4BAF-A7FD-E9DCFC88D8C7}"/>
                </a:ext>
              </a:extLst>
            </p:cNvPr>
            <p:cNvGrpSpPr/>
            <p:nvPr/>
          </p:nvGrpSpPr>
          <p:grpSpPr>
            <a:xfrm>
              <a:off x="16321446" y="4133582"/>
              <a:ext cx="14580000" cy="12291692"/>
              <a:chOff x="1261867" y="4133582"/>
              <a:chExt cx="14580000" cy="12291692"/>
            </a:xfrm>
          </p:grpSpPr>
          <p:sp>
            <p:nvSpPr>
              <p:cNvPr id="221" name="任意多边形: 形状 220">
                <a:extLst>
                  <a:ext uri="{FF2B5EF4-FFF2-40B4-BE49-F238E27FC236}">
                    <a16:creationId xmlns="" xmlns:a16="http://schemas.microsoft.com/office/drawing/2014/main" id="{3DE86B9B-9729-4C12-BDCA-66A71AA680C8}"/>
                  </a:ext>
                </a:extLst>
              </p:cNvPr>
              <p:cNvSpPr/>
              <p:nvPr/>
            </p:nvSpPr>
            <p:spPr>
              <a:xfrm>
                <a:off x="1261867" y="4545274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2" name="文本框 221">
                <a:extLst>
                  <a:ext uri="{FF2B5EF4-FFF2-40B4-BE49-F238E27FC236}">
                    <a16:creationId xmlns="" xmlns:a16="http://schemas.microsoft.com/office/drawing/2014/main" id="{DF9FA095-4700-4EC9-9E15-17E8F6DCCE9C}"/>
                  </a:ext>
                </a:extLst>
              </p:cNvPr>
              <p:cNvSpPr txBox="1"/>
              <p:nvPr/>
            </p:nvSpPr>
            <p:spPr>
              <a:xfrm>
                <a:off x="4051867" y="4133582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恰特草（阿拉伯茶）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3" name="文本框 222">
                <a:extLst>
                  <a:ext uri="{FF2B5EF4-FFF2-40B4-BE49-F238E27FC236}">
                    <a16:creationId xmlns="" xmlns:a16="http://schemas.microsoft.com/office/drawing/2014/main" id="{2C03C786-0ED4-4988-B775-99371F71F15E}"/>
                  </a:ext>
                </a:extLst>
              </p:cNvPr>
              <p:cNvSpPr txBox="1"/>
              <p:nvPr/>
            </p:nvSpPr>
            <p:spPr>
              <a:xfrm>
                <a:off x="1889479" y="11917993"/>
                <a:ext cx="13324777" cy="3830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rgbClr val="FFD85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卫矛科巧茶属植物，鲜草茎为红色，叶为绿色，也有干燥粉碎处理的产品，外观为绿色的植物碎片或粉末。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rgbClr val="FFD85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植物中天然存在的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卡西酮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rgbClr val="FFD85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新鲜的恰特草一般直接嚼食，干草可用水冲服，其中的卡西酮具有较强的兴奋作用，长期使用易产生依赖性，并使人精神抑郁、间隙性出现幻觉，同时降低食欲和免疫力，增加患心脑血管疾病和口腔癌的风险。</a:t>
                </a:r>
              </a:p>
            </p:txBody>
          </p:sp>
          <p:sp>
            <p:nvSpPr>
              <p:cNvPr id="224" name="矩形 223">
                <a:extLst>
                  <a:ext uri="{FF2B5EF4-FFF2-40B4-BE49-F238E27FC236}">
                    <a16:creationId xmlns="" xmlns:a16="http://schemas.microsoft.com/office/drawing/2014/main" id="{BBB7E797-D657-4F6C-A713-0752EF17AB84}"/>
                  </a:ext>
                </a:extLst>
              </p:cNvPr>
              <p:cNvSpPr/>
              <p:nvPr/>
            </p:nvSpPr>
            <p:spPr>
              <a:xfrm>
                <a:off x="1623667" y="11629477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25" name="图片 224">
                <a:extLst>
                  <a:ext uri="{FF2B5EF4-FFF2-40B4-BE49-F238E27FC236}">
                    <a16:creationId xmlns="" xmlns:a16="http://schemas.microsoft.com/office/drawing/2014/main" id="{F2A8DDF5-653E-4D0A-B6B0-0B926ADE34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31453" y="5507542"/>
                <a:ext cx="13840828" cy="5755121"/>
              </a:xfrm>
              <a:prstGeom prst="rect">
                <a:avLst/>
              </a:prstGeom>
            </p:spPr>
          </p:pic>
        </p:grpSp>
      </p:grpSp>
      <p:grpSp>
        <p:nvGrpSpPr>
          <p:cNvPr id="231" name="组合 230">
            <a:extLst>
              <a:ext uri="{FF2B5EF4-FFF2-40B4-BE49-F238E27FC236}">
                <a16:creationId xmlns="" xmlns:a16="http://schemas.microsoft.com/office/drawing/2014/main" id="{8D8C28DD-3ED5-4C2D-8C3B-5D7D7529EEC1}"/>
              </a:ext>
            </a:extLst>
          </p:cNvPr>
          <p:cNvGrpSpPr/>
          <p:nvPr/>
        </p:nvGrpSpPr>
        <p:grpSpPr>
          <a:xfrm>
            <a:off x="1379855" y="28910630"/>
            <a:ext cx="29639579" cy="12291692"/>
            <a:chOff x="1261867" y="4133582"/>
            <a:chExt cx="29639579" cy="12291692"/>
          </a:xfrm>
        </p:grpSpPr>
        <p:grpSp>
          <p:nvGrpSpPr>
            <p:cNvPr id="232" name="组合 231">
              <a:extLst>
                <a:ext uri="{FF2B5EF4-FFF2-40B4-BE49-F238E27FC236}">
                  <a16:creationId xmlns="" xmlns:a16="http://schemas.microsoft.com/office/drawing/2014/main" id="{3FF9EC6D-271F-4340-87D6-F16CEAD0C2BA}"/>
                </a:ext>
              </a:extLst>
            </p:cNvPr>
            <p:cNvGrpSpPr/>
            <p:nvPr/>
          </p:nvGrpSpPr>
          <p:grpSpPr>
            <a:xfrm>
              <a:off x="1261867" y="4133582"/>
              <a:ext cx="14580000" cy="12291692"/>
              <a:chOff x="1261867" y="4133582"/>
              <a:chExt cx="14580000" cy="12291692"/>
            </a:xfrm>
          </p:grpSpPr>
          <p:sp>
            <p:nvSpPr>
              <p:cNvPr id="240" name="任意多边形: 形状 239">
                <a:extLst>
                  <a:ext uri="{FF2B5EF4-FFF2-40B4-BE49-F238E27FC236}">
                    <a16:creationId xmlns="" xmlns:a16="http://schemas.microsoft.com/office/drawing/2014/main" id="{F38FD8E7-A5C4-4D52-91DD-59AEE78AB075}"/>
                  </a:ext>
                </a:extLst>
              </p:cNvPr>
              <p:cNvSpPr/>
              <p:nvPr/>
            </p:nvSpPr>
            <p:spPr>
              <a:xfrm>
                <a:off x="1261867" y="4545274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1" name="文本框 240">
                <a:extLst>
                  <a:ext uri="{FF2B5EF4-FFF2-40B4-BE49-F238E27FC236}">
                    <a16:creationId xmlns="" xmlns:a16="http://schemas.microsoft.com/office/drawing/2014/main" id="{D626F530-DE81-41F5-92E7-1E396390B8FB}"/>
                  </a:ext>
                </a:extLst>
              </p:cNvPr>
              <p:cNvSpPr txBox="1"/>
              <p:nvPr/>
            </p:nvSpPr>
            <p:spPr>
              <a:xfrm>
                <a:off x="4051867" y="4133582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迷幻蘑菇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2" name="文本框 241">
                <a:extLst>
                  <a:ext uri="{FF2B5EF4-FFF2-40B4-BE49-F238E27FC236}">
                    <a16:creationId xmlns="" xmlns:a16="http://schemas.microsoft.com/office/drawing/2014/main" id="{51F34326-163C-40B9-B2F9-98DA1393852B}"/>
                  </a:ext>
                </a:extLst>
              </p:cNvPr>
              <p:cNvSpPr txBox="1"/>
              <p:nvPr/>
            </p:nvSpPr>
            <p:spPr>
              <a:xfrm>
                <a:off x="1889479" y="11888496"/>
                <a:ext cx="13324777" cy="3877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：裸盖菇属的多种蘑菇，外观为黄色至褐色的新鲜蘑菇或蘑菇干，具有特殊的臭味。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：蘑菇中天然存在的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赛洛西宾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赛洛新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：可直接嚼食或与其他食物和饮料混合食用，其中含有的生物碱具有较强的致幻作用，食用后可使人激动、焦虑、意识模糊和精神障碍，诱发自残或自杀行为。</a:t>
                </a:r>
              </a:p>
            </p:txBody>
          </p:sp>
          <p:sp>
            <p:nvSpPr>
              <p:cNvPr id="243" name="矩形 242">
                <a:extLst>
                  <a:ext uri="{FF2B5EF4-FFF2-40B4-BE49-F238E27FC236}">
                    <a16:creationId xmlns="" xmlns:a16="http://schemas.microsoft.com/office/drawing/2014/main" id="{994BB12B-462C-428F-831C-3BBA56ED7898}"/>
                  </a:ext>
                </a:extLst>
              </p:cNvPr>
              <p:cNvSpPr/>
              <p:nvPr/>
            </p:nvSpPr>
            <p:spPr>
              <a:xfrm>
                <a:off x="1623667" y="11629477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4" name="图片 243">
                <a:extLst>
                  <a:ext uri="{FF2B5EF4-FFF2-40B4-BE49-F238E27FC236}">
                    <a16:creationId xmlns="" xmlns:a16="http://schemas.microsoft.com/office/drawing/2014/main" id="{BFB9C5E2-2252-4539-A837-631CEFC96D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31453" y="5507542"/>
                <a:ext cx="13840828" cy="5755121"/>
              </a:xfrm>
              <a:prstGeom prst="rect">
                <a:avLst/>
              </a:prstGeom>
            </p:spPr>
          </p:pic>
        </p:grpSp>
        <p:grpSp>
          <p:nvGrpSpPr>
            <p:cNvPr id="233" name="组合 232">
              <a:extLst>
                <a:ext uri="{FF2B5EF4-FFF2-40B4-BE49-F238E27FC236}">
                  <a16:creationId xmlns="" xmlns:a16="http://schemas.microsoft.com/office/drawing/2014/main" id="{32C74A68-D76E-4150-8727-2EA59061286C}"/>
                </a:ext>
              </a:extLst>
            </p:cNvPr>
            <p:cNvGrpSpPr/>
            <p:nvPr/>
          </p:nvGrpSpPr>
          <p:grpSpPr>
            <a:xfrm>
              <a:off x="16321446" y="4133582"/>
              <a:ext cx="14580000" cy="12291692"/>
              <a:chOff x="1261867" y="4133582"/>
              <a:chExt cx="14580000" cy="12291692"/>
            </a:xfrm>
          </p:grpSpPr>
          <p:sp>
            <p:nvSpPr>
              <p:cNvPr id="234" name="任意多边形: 形状 233">
                <a:extLst>
                  <a:ext uri="{FF2B5EF4-FFF2-40B4-BE49-F238E27FC236}">
                    <a16:creationId xmlns="" xmlns:a16="http://schemas.microsoft.com/office/drawing/2014/main" id="{12EF3061-F6B9-4D91-A571-22E84F116093}"/>
                  </a:ext>
                </a:extLst>
              </p:cNvPr>
              <p:cNvSpPr/>
              <p:nvPr/>
            </p:nvSpPr>
            <p:spPr>
              <a:xfrm>
                <a:off x="1261867" y="4545274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5" name="文本框 234">
                <a:extLst>
                  <a:ext uri="{FF2B5EF4-FFF2-40B4-BE49-F238E27FC236}">
                    <a16:creationId xmlns="" xmlns:a16="http://schemas.microsoft.com/office/drawing/2014/main" id="{B02DDEB5-A022-4A7B-ABB5-7F0144DC85C2}"/>
                  </a:ext>
                </a:extLst>
              </p:cNvPr>
              <p:cNvSpPr txBox="1"/>
              <p:nvPr/>
            </p:nvSpPr>
            <p:spPr>
              <a:xfrm>
                <a:off x="4051867" y="4133582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相思树根皮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文本框 235">
                <a:extLst>
                  <a:ext uri="{FF2B5EF4-FFF2-40B4-BE49-F238E27FC236}">
                    <a16:creationId xmlns="" xmlns:a16="http://schemas.microsoft.com/office/drawing/2014/main" id="{324FD9FB-2DBB-472F-A690-70662FBD9EAE}"/>
                  </a:ext>
                </a:extLst>
              </p:cNvPr>
              <p:cNvSpPr txBox="1"/>
              <p:nvPr/>
            </p:nvSpPr>
            <p:spPr>
              <a:xfrm>
                <a:off x="1889479" y="11888496"/>
                <a:ext cx="13324777" cy="3877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：金合欢属植物相思树的根皮，内皮呈红褐色，外皮呈灰白色带有白色圆点，干燥粉碎后为褐色粉末。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：植物中天然存在的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二甲基色胺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：一般将相思树根皮和骆驼蓬子混合泡水或打粉食用，少量使用时会使人情绪激动，大量使用时则会失去对身体的控制，并出现强烈的幻觉，导致意识模糊和精神障碍。</a:t>
                </a:r>
              </a:p>
            </p:txBody>
          </p:sp>
          <p:sp>
            <p:nvSpPr>
              <p:cNvPr id="238" name="矩形 237">
                <a:extLst>
                  <a:ext uri="{FF2B5EF4-FFF2-40B4-BE49-F238E27FC236}">
                    <a16:creationId xmlns="" xmlns:a16="http://schemas.microsoft.com/office/drawing/2014/main" id="{5E93B1C1-94FA-41F2-AA97-3558BD9B615F}"/>
                  </a:ext>
                </a:extLst>
              </p:cNvPr>
              <p:cNvSpPr/>
              <p:nvPr/>
            </p:nvSpPr>
            <p:spPr>
              <a:xfrm>
                <a:off x="1623667" y="11629477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9" name="图片 238">
                <a:extLst>
                  <a:ext uri="{FF2B5EF4-FFF2-40B4-BE49-F238E27FC236}">
                    <a16:creationId xmlns="" xmlns:a16="http://schemas.microsoft.com/office/drawing/2014/main" id="{71C97AE5-8971-497F-B451-6F0C5ECEDA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31452" y="5507542"/>
                <a:ext cx="13840830" cy="5755122"/>
              </a:xfrm>
              <a:prstGeom prst="rect">
                <a:avLst/>
              </a:prstGeom>
            </p:spPr>
          </p:pic>
        </p:grp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C60C499-ECA1-415C-BC9E-9E3B6A76F08A}"/>
              </a:ext>
            </a:extLst>
          </p:cNvPr>
          <p:cNvGrpSpPr/>
          <p:nvPr/>
        </p:nvGrpSpPr>
        <p:grpSpPr>
          <a:xfrm>
            <a:off x="1379855" y="3781892"/>
            <a:ext cx="29639579" cy="12291692"/>
            <a:chOff x="1379855" y="4133582"/>
            <a:chExt cx="29639579" cy="12291692"/>
          </a:xfrm>
        </p:grpSpPr>
        <p:grpSp>
          <p:nvGrpSpPr>
            <p:cNvPr id="211" name="组合 210">
              <a:extLst>
                <a:ext uri="{FF2B5EF4-FFF2-40B4-BE49-F238E27FC236}">
                  <a16:creationId xmlns="" xmlns:a16="http://schemas.microsoft.com/office/drawing/2014/main" id="{8A1F3190-8B68-4E53-80EC-EC291A5B4769}"/>
                </a:ext>
              </a:extLst>
            </p:cNvPr>
            <p:cNvGrpSpPr/>
            <p:nvPr/>
          </p:nvGrpSpPr>
          <p:grpSpPr>
            <a:xfrm>
              <a:off x="16439434" y="4133582"/>
              <a:ext cx="14580000" cy="12291692"/>
              <a:chOff x="1261867" y="4133582"/>
              <a:chExt cx="14580000" cy="12291692"/>
            </a:xfrm>
          </p:grpSpPr>
          <p:sp>
            <p:nvSpPr>
              <p:cNvPr id="212" name="任意多边形: 形状 211">
                <a:extLst>
                  <a:ext uri="{FF2B5EF4-FFF2-40B4-BE49-F238E27FC236}">
                    <a16:creationId xmlns="" xmlns:a16="http://schemas.microsoft.com/office/drawing/2014/main" id="{A3DF677E-25F5-4A3B-BD3A-187A6A8B63D9}"/>
                  </a:ext>
                </a:extLst>
              </p:cNvPr>
              <p:cNvSpPr/>
              <p:nvPr/>
            </p:nvSpPr>
            <p:spPr>
              <a:xfrm>
                <a:off x="1261867" y="4545274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3" name="文本框 212">
                <a:extLst>
                  <a:ext uri="{FF2B5EF4-FFF2-40B4-BE49-F238E27FC236}">
                    <a16:creationId xmlns="" xmlns:a16="http://schemas.microsoft.com/office/drawing/2014/main" id="{19465C2E-353F-4AC5-853A-E92F66EC0675}"/>
                  </a:ext>
                </a:extLst>
              </p:cNvPr>
              <p:cNvSpPr txBox="1"/>
              <p:nvPr/>
            </p:nvSpPr>
            <p:spPr>
              <a:xfrm>
                <a:off x="4051867" y="4133582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合成大麻香料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4" name="文本框 213">
                <a:extLst>
                  <a:ext uri="{FF2B5EF4-FFF2-40B4-BE49-F238E27FC236}">
                    <a16:creationId xmlns="" xmlns:a16="http://schemas.microsoft.com/office/drawing/2014/main" id="{C41A5D26-DAE5-498B-91AF-CB4D530ABAC5}"/>
                  </a:ext>
                </a:extLst>
              </p:cNvPr>
              <p:cNvSpPr txBox="1"/>
              <p:nvPr/>
            </p:nvSpPr>
            <p:spPr>
              <a:xfrm>
                <a:off x="1889479" y="11888496"/>
                <a:ext cx="13324777" cy="3877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：各种颜色的叶片或花瓣，外观类似用于香薰的植物香料。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：喷涂或浸泡等方式添加的</a:t>
                </a:r>
                <a:r>
                  <a:rPr lang="zh-CN" altLang="en-US" sz="3000" b="1" dirty="0">
                    <a:solidFill>
                      <a:srgbClr val="FFD85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合成大麻素类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新精神活性物质。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可直接点燃或使用香熏工具吸食，其中含有的合成大麻素对人体的作用类似大麻，但致幻能力和成瘾性更强，吸食后可引起判断力下降、意识模糊和精神障碍，诱发车祸、自残及暴力行为，过量吸食可导致昏迷甚至死亡，长期使用还会增加患心脑血管疾病及癌症的风险。</a:t>
                </a:r>
              </a:p>
            </p:txBody>
          </p:sp>
          <p:sp>
            <p:nvSpPr>
              <p:cNvPr id="215" name="矩形 214">
                <a:extLst>
                  <a:ext uri="{FF2B5EF4-FFF2-40B4-BE49-F238E27FC236}">
                    <a16:creationId xmlns="" xmlns:a16="http://schemas.microsoft.com/office/drawing/2014/main" id="{1034D858-C60D-46E6-BA77-877A55EBCFF3}"/>
                  </a:ext>
                </a:extLst>
              </p:cNvPr>
              <p:cNvSpPr/>
              <p:nvPr/>
            </p:nvSpPr>
            <p:spPr>
              <a:xfrm>
                <a:off x="1623667" y="11629477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16" name="图片 215">
                <a:extLst>
                  <a:ext uri="{FF2B5EF4-FFF2-40B4-BE49-F238E27FC236}">
                    <a16:creationId xmlns="" xmlns:a16="http://schemas.microsoft.com/office/drawing/2014/main" id="{E8C20687-3DB5-4A7C-825E-8CCF2789BF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31453" y="5507542"/>
                <a:ext cx="13840828" cy="5755121"/>
              </a:xfrm>
              <a:prstGeom prst="rect">
                <a:avLst/>
              </a:prstGeom>
            </p:spPr>
          </p:pic>
        </p:grpSp>
        <p:grpSp>
          <p:nvGrpSpPr>
            <p:cNvPr id="3" name="组合 2"/>
            <p:cNvGrpSpPr/>
            <p:nvPr/>
          </p:nvGrpSpPr>
          <p:grpSpPr>
            <a:xfrm>
              <a:off x="1379855" y="4133582"/>
              <a:ext cx="14580000" cy="12291692"/>
              <a:chOff x="1379855" y="4133582"/>
              <a:chExt cx="14580000" cy="12291692"/>
            </a:xfrm>
          </p:grpSpPr>
          <p:sp>
            <p:nvSpPr>
              <p:cNvPr id="101" name="任意多边形: 形状 100">
                <a:extLst>
                  <a:ext uri="{FF2B5EF4-FFF2-40B4-BE49-F238E27FC236}">
                    <a16:creationId xmlns="" xmlns:a16="http://schemas.microsoft.com/office/drawing/2014/main" id="{71F212CF-6513-478B-B75C-B3B581FE27B1}"/>
                  </a:ext>
                </a:extLst>
              </p:cNvPr>
              <p:cNvSpPr/>
              <p:nvPr/>
            </p:nvSpPr>
            <p:spPr>
              <a:xfrm>
                <a:off x="1379855" y="4545274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="" xmlns:a16="http://schemas.microsoft.com/office/drawing/2014/main" id="{FF674EBE-67E5-47FD-A95F-73743F2CFB2D}"/>
                  </a:ext>
                </a:extLst>
              </p:cNvPr>
              <p:cNvSpPr txBox="1"/>
              <p:nvPr/>
            </p:nvSpPr>
            <p:spPr>
              <a:xfrm>
                <a:off x="4169855" y="4133582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合成大麻烟（娜塔莎）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="" xmlns:a16="http://schemas.microsoft.com/office/drawing/2014/main" id="{9F09B706-F479-4E3A-A10C-492144318ECD}"/>
                  </a:ext>
                </a:extLst>
              </p:cNvPr>
              <p:cNvSpPr txBox="1"/>
              <p:nvPr/>
            </p:nvSpPr>
            <p:spPr>
              <a:xfrm>
                <a:off x="2007467" y="11888496"/>
                <a:ext cx="13324777" cy="3830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：棕褐色或墨绿色的烟草碎叶，外观类似散装烟丝或莫合烟。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：喷涂或浸泡等方式添加的</a:t>
                </a:r>
                <a:r>
                  <a:rPr lang="zh-CN" altLang="en-US" sz="3000" b="1" dirty="0">
                    <a:solidFill>
                      <a:srgbClr val="FFD85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合成大麻素类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新精神活性物质。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可像普通烟丝一样点燃吸食，其中含有的合成大麻素对人体的作用类似大麻，但致幻能力和成瘾性更强，吸食后可引起判断力下降、意识模糊和精神障碍，诱发车祸、自残及暴力行为，过量吸食可导致昏迷甚至死亡，长期使用还会增加患心血管系统疾病及癌症的风险。</a:t>
                </a:r>
              </a:p>
            </p:txBody>
          </p:sp>
          <p:sp>
            <p:nvSpPr>
              <p:cNvPr id="96" name="矩形 95">
                <a:extLst>
                  <a:ext uri="{FF2B5EF4-FFF2-40B4-BE49-F238E27FC236}">
                    <a16:creationId xmlns="" xmlns:a16="http://schemas.microsoft.com/office/drawing/2014/main" id="{B3E03FC4-7900-495E-81CA-08DD77EBD4EF}"/>
                  </a:ext>
                </a:extLst>
              </p:cNvPr>
              <p:cNvSpPr/>
              <p:nvPr/>
            </p:nvSpPr>
            <p:spPr>
              <a:xfrm>
                <a:off x="1741655" y="11629477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49440" y="5507539"/>
                <a:ext cx="13839171" cy="5754432"/>
              </a:xfrm>
              <a:prstGeom prst="rect">
                <a:avLst/>
              </a:prstGeom>
            </p:spPr>
          </p:pic>
        </p:grp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FE11A8CB-6FBF-456E-8BCF-7197557C8B0F}"/>
              </a:ext>
            </a:extLst>
          </p:cNvPr>
          <p:cNvGrpSpPr/>
          <p:nvPr/>
        </p:nvGrpSpPr>
        <p:grpSpPr>
          <a:xfrm>
            <a:off x="1379854" y="41474999"/>
            <a:ext cx="30211685" cy="1140255"/>
            <a:chOff x="1379854" y="41474999"/>
            <a:chExt cx="30211685" cy="1140255"/>
          </a:xfrm>
        </p:grpSpPr>
        <p:sp>
          <p:nvSpPr>
            <p:cNvPr id="60" name="矩形: 圆角 59">
              <a:extLst>
                <a:ext uri="{FF2B5EF4-FFF2-40B4-BE49-F238E27FC236}">
                  <a16:creationId xmlns="" xmlns:a16="http://schemas.microsoft.com/office/drawing/2014/main" id="{0B844BE8-BE63-4B2F-93E9-41B87D90700E}"/>
                </a:ext>
              </a:extLst>
            </p:cNvPr>
            <p:cNvSpPr/>
            <p:nvPr/>
          </p:nvSpPr>
          <p:spPr>
            <a:xfrm>
              <a:off x="1379854" y="41474999"/>
              <a:ext cx="29639580" cy="1140255"/>
            </a:xfrm>
            <a:prstGeom prst="roundRect">
              <a:avLst/>
            </a:prstGeom>
            <a:solidFill>
              <a:srgbClr val="000000">
                <a:alpha val="5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5BA6393D-80F3-41E6-B328-EB358AE1B1FC}"/>
                </a:ext>
              </a:extLst>
            </p:cNvPr>
            <p:cNvSpPr txBox="1"/>
            <p:nvPr/>
          </p:nvSpPr>
          <p:spPr>
            <a:xfrm>
              <a:off x="1741655" y="41768127"/>
              <a:ext cx="2984988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主要成分示例：</a:t>
              </a:r>
              <a:r>
                <a:rPr lang="zh-CN" altLang="en-US" sz="3000" b="1" dirty="0">
                  <a:solidFill>
                    <a:srgbClr val="FFAB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粉红色字体表示已管制的物质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r>
                <a:rPr lang="zh-CN" altLang="en-US" sz="3000" b="1" dirty="0">
                  <a:solidFill>
                    <a:srgbClr val="FFD8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黄色字体代表一类物质的统称（既有管制的也有非管制的）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r>
                <a:rPr lang="zh-CN" altLang="en-US" sz="3000" b="1" dirty="0">
                  <a:solidFill>
                    <a:srgbClr val="CBA9E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紫色字体代表未管制但存在危害的物质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376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F0F0F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矩形 114">
            <a:extLst>
              <a:ext uri="{FF2B5EF4-FFF2-40B4-BE49-F238E27FC236}">
                <a16:creationId xmlns="" xmlns:a16="http://schemas.microsoft.com/office/drawing/2014/main" id="{1E2CD993-1E85-451B-A558-CF5519AE0171}"/>
              </a:ext>
            </a:extLst>
          </p:cNvPr>
          <p:cNvSpPr/>
          <p:nvPr/>
        </p:nvSpPr>
        <p:spPr>
          <a:xfrm>
            <a:off x="0" y="0"/>
            <a:ext cx="32399288" cy="3240000"/>
          </a:xfrm>
          <a:prstGeom prst="rect">
            <a:avLst/>
          </a:prstGeom>
          <a:gradFill flip="none" rotWithShape="1">
            <a:gsLst>
              <a:gs pos="0">
                <a:srgbClr val="408BCE"/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文本框 169">
            <a:extLst>
              <a:ext uri="{FF2B5EF4-FFF2-40B4-BE49-F238E27FC236}">
                <a16:creationId xmlns="" xmlns:a16="http://schemas.microsoft.com/office/drawing/2014/main" id="{4981D43F-2B99-4A4C-8BC6-D0790D6C6E05}"/>
              </a:ext>
            </a:extLst>
          </p:cNvPr>
          <p:cNvSpPr txBox="1"/>
          <p:nvPr/>
        </p:nvSpPr>
        <p:spPr>
          <a:xfrm>
            <a:off x="4725455" y="835170"/>
            <a:ext cx="139736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9600" b="1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食品饮料类新兴毒品</a:t>
            </a:r>
          </a:p>
        </p:txBody>
      </p:sp>
      <p:pic>
        <p:nvPicPr>
          <p:cNvPr id="237" name="图片 236">
            <a:extLst>
              <a:ext uri="{FF2B5EF4-FFF2-40B4-BE49-F238E27FC236}">
                <a16:creationId xmlns="" xmlns:a16="http://schemas.microsoft.com/office/drawing/2014/main" id="{280D6A8E-4405-45AE-B8A7-8505CA1C64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416" y="540000"/>
            <a:ext cx="2160000" cy="2160000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3B2A0C05-5A93-4A13-96D4-84396297C243}"/>
              </a:ext>
            </a:extLst>
          </p:cNvPr>
          <p:cNvGrpSpPr/>
          <p:nvPr/>
        </p:nvGrpSpPr>
        <p:grpSpPr>
          <a:xfrm>
            <a:off x="1379855" y="3781892"/>
            <a:ext cx="29639579" cy="12291692"/>
            <a:chOff x="1261867" y="4133582"/>
            <a:chExt cx="29639579" cy="12291692"/>
          </a:xfrm>
        </p:grpSpPr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62BE6F55-31E8-4FB5-B832-1769493388CC}"/>
                </a:ext>
              </a:extLst>
            </p:cNvPr>
            <p:cNvGrpSpPr/>
            <p:nvPr/>
          </p:nvGrpSpPr>
          <p:grpSpPr>
            <a:xfrm>
              <a:off x="1261867" y="4133582"/>
              <a:ext cx="14580000" cy="12291692"/>
              <a:chOff x="1261867" y="4133582"/>
              <a:chExt cx="14580000" cy="12291692"/>
            </a:xfrm>
          </p:grpSpPr>
          <p:sp>
            <p:nvSpPr>
              <p:cNvPr id="101" name="任意多边形: 形状 100">
                <a:extLst>
                  <a:ext uri="{FF2B5EF4-FFF2-40B4-BE49-F238E27FC236}">
                    <a16:creationId xmlns="" xmlns:a16="http://schemas.microsoft.com/office/drawing/2014/main" id="{71F212CF-6513-478B-B75C-B3B581FE27B1}"/>
                  </a:ext>
                </a:extLst>
              </p:cNvPr>
              <p:cNvSpPr/>
              <p:nvPr/>
            </p:nvSpPr>
            <p:spPr>
              <a:xfrm>
                <a:off x="1261867" y="4545274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="" xmlns:a16="http://schemas.microsoft.com/office/drawing/2014/main" id="{FF674EBE-67E5-47FD-A95F-73743F2CFB2D}"/>
                  </a:ext>
                </a:extLst>
              </p:cNvPr>
              <p:cNvSpPr txBox="1"/>
              <p:nvPr/>
            </p:nvSpPr>
            <p:spPr>
              <a:xfrm>
                <a:off x="4051867" y="4133582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大麻巧克力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="" xmlns:a16="http://schemas.microsoft.com/office/drawing/2014/main" id="{9F09B706-F479-4E3A-A10C-492144318ECD}"/>
                  </a:ext>
                </a:extLst>
              </p:cNvPr>
              <p:cNvSpPr txBox="1"/>
              <p:nvPr/>
            </p:nvSpPr>
            <p:spPr>
              <a:xfrm>
                <a:off x="1711654" y="11715198"/>
                <a:ext cx="13591093" cy="42310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：形态与正常的巧克力类似，外包装简陋，没有注明成分、制造商等信息或仅有外文说明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：制作过程中掺入的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四氢大麻酚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或</a:t>
                </a:r>
                <a:r>
                  <a:rPr lang="zh-CN" altLang="en-US" sz="3000" b="1" dirty="0">
                    <a:solidFill>
                      <a:srgbClr val="FFD85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合成大麻素类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新精神活性物质。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一般直接食用，与吸食大麻烟效果类似，但持续时间更长，产生的致幻作用可严重影响判断能力，诱发车祸、自残及暴力行为，长期使用可能导致精神障碍。由于外观与普通巧克力类似，大量误食后易导致急性中毒，甚至危及生命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</a:p>
            </p:txBody>
          </p:sp>
          <p:sp>
            <p:nvSpPr>
              <p:cNvPr id="96" name="矩形 95">
                <a:extLst>
                  <a:ext uri="{FF2B5EF4-FFF2-40B4-BE49-F238E27FC236}">
                    <a16:creationId xmlns="" xmlns:a16="http://schemas.microsoft.com/office/drawing/2014/main" id="{B3E03FC4-7900-495E-81CA-08DD77EBD4EF}"/>
                  </a:ext>
                </a:extLst>
              </p:cNvPr>
              <p:cNvSpPr/>
              <p:nvPr/>
            </p:nvSpPr>
            <p:spPr>
              <a:xfrm>
                <a:off x="1623163" y="11629477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6" name="图片 25">
                <a:extLst>
                  <a:ext uri="{FF2B5EF4-FFF2-40B4-BE49-F238E27FC236}">
                    <a16:creationId xmlns="" xmlns:a16="http://schemas.microsoft.com/office/drawing/2014/main" id="{1DEBE331-A528-4FF0-A679-D50982BDDC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31452" y="5507542"/>
                <a:ext cx="13840830" cy="5755122"/>
              </a:xfrm>
              <a:prstGeom prst="rect">
                <a:avLst/>
              </a:prstGeom>
            </p:spPr>
          </p:pic>
        </p:grpSp>
        <p:grpSp>
          <p:nvGrpSpPr>
            <p:cNvPr id="211" name="组合 210">
              <a:extLst>
                <a:ext uri="{FF2B5EF4-FFF2-40B4-BE49-F238E27FC236}">
                  <a16:creationId xmlns="" xmlns:a16="http://schemas.microsoft.com/office/drawing/2014/main" id="{8A1F3190-8B68-4E53-80EC-EC291A5B4769}"/>
                </a:ext>
              </a:extLst>
            </p:cNvPr>
            <p:cNvGrpSpPr/>
            <p:nvPr/>
          </p:nvGrpSpPr>
          <p:grpSpPr>
            <a:xfrm>
              <a:off x="16321446" y="4133582"/>
              <a:ext cx="14580000" cy="12291692"/>
              <a:chOff x="1261867" y="4133582"/>
              <a:chExt cx="14580000" cy="12291692"/>
            </a:xfrm>
          </p:grpSpPr>
          <p:sp>
            <p:nvSpPr>
              <p:cNvPr id="212" name="任意多边形: 形状 211">
                <a:extLst>
                  <a:ext uri="{FF2B5EF4-FFF2-40B4-BE49-F238E27FC236}">
                    <a16:creationId xmlns="" xmlns:a16="http://schemas.microsoft.com/office/drawing/2014/main" id="{A3DF677E-25F5-4A3B-BD3A-187A6A8B63D9}"/>
                  </a:ext>
                </a:extLst>
              </p:cNvPr>
              <p:cNvSpPr/>
              <p:nvPr/>
            </p:nvSpPr>
            <p:spPr>
              <a:xfrm>
                <a:off x="1261867" y="4545274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3" name="文本框 212">
                <a:extLst>
                  <a:ext uri="{FF2B5EF4-FFF2-40B4-BE49-F238E27FC236}">
                    <a16:creationId xmlns="" xmlns:a16="http://schemas.microsoft.com/office/drawing/2014/main" id="{19465C2E-353F-4AC5-853A-E92F66EC0675}"/>
                  </a:ext>
                </a:extLst>
              </p:cNvPr>
              <p:cNvSpPr txBox="1"/>
              <p:nvPr/>
            </p:nvSpPr>
            <p:spPr>
              <a:xfrm>
                <a:off x="4051867" y="4133582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大麻糕点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4" name="文本框 213">
                <a:extLst>
                  <a:ext uri="{FF2B5EF4-FFF2-40B4-BE49-F238E27FC236}">
                    <a16:creationId xmlns="" xmlns:a16="http://schemas.microsoft.com/office/drawing/2014/main" id="{C41A5D26-DAE5-498B-91AF-CB4D530ABAC5}"/>
                  </a:ext>
                </a:extLst>
              </p:cNvPr>
              <p:cNvSpPr txBox="1"/>
              <p:nvPr/>
            </p:nvSpPr>
            <p:spPr>
              <a:xfrm>
                <a:off x="1771491" y="11715198"/>
                <a:ext cx="13590588" cy="42310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：形态与正常的糕点类似，外包装简陋，没有注明成分、制造商等信息或仅有外文说明，有的印有大麻叶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：制作过程中掺入的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四氢大麻酚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或</a:t>
                </a:r>
                <a:r>
                  <a:rPr lang="zh-CN" altLang="en-US" sz="3000" b="1" dirty="0">
                    <a:solidFill>
                      <a:srgbClr val="FFD85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合成大麻素类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新精神活性物质。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一般直接食用，与吸食大麻烟效果类似，但持续时间更长，产生的致幻作用可严重影响判断能力，诱发车祸、自残及暴力行为，长期使用可能导致精神障碍。由于外观与糕点食品类似，大量误食后易导致急性中毒，甚至危及生命。</a:t>
                </a:r>
              </a:p>
            </p:txBody>
          </p:sp>
          <p:sp>
            <p:nvSpPr>
              <p:cNvPr id="215" name="矩形 214">
                <a:extLst>
                  <a:ext uri="{FF2B5EF4-FFF2-40B4-BE49-F238E27FC236}">
                    <a16:creationId xmlns="" xmlns:a16="http://schemas.microsoft.com/office/drawing/2014/main" id="{1034D858-C60D-46E6-BA77-877A55EBCFF3}"/>
                  </a:ext>
                </a:extLst>
              </p:cNvPr>
              <p:cNvSpPr/>
              <p:nvPr/>
            </p:nvSpPr>
            <p:spPr>
              <a:xfrm>
                <a:off x="1623667" y="11629477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16" name="图片 215">
                <a:extLst>
                  <a:ext uri="{FF2B5EF4-FFF2-40B4-BE49-F238E27FC236}">
                    <a16:creationId xmlns="" xmlns:a16="http://schemas.microsoft.com/office/drawing/2014/main" id="{E8C20687-3DB5-4A7C-825E-8CCF2789BF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31452" y="5507542"/>
                <a:ext cx="13840830" cy="5755122"/>
              </a:xfrm>
              <a:prstGeom prst="rect">
                <a:avLst/>
              </a:prstGeom>
            </p:spPr>
          </p:pic>
        </p:grpSp>
      </p:grpSp>
      <p:grpSp>
        <p:nvGrpSpPr>
          <p:cNvPr id="218" name="组合 217">
            <a:extLst>
              <a:ext uri="{FF2B5EF4-FFF2-40B4-BE49-F238E27FC236}">
                <a16:creationId xmlns="" xmlns:a16="http://schemas.microsoft.com/office/drawing/2014/main" id="{B649B6FE-6657-4723-852B-0DEA473F5881}"/>
              </a:ext>
            </a:extLst>
          </p:cNvPr>
          <p:cNvGrpSpPr/>
          <p:nvPr/>
        </p:nvGrpSpPr>
        <p:grpSpPr>
          <a:xfrm>
            <a:off x="1379855" y="16346261"/>
            <a:ext cx="29639579" cy="12291692"/>
            <a:chOff x="1261867" y="4133582"/>
            <a:chExt cx="29639579" cy="12291692"/>
          </a:xfrm>
        </p:grpSpPr>
        <p:grpSp>
          <p:nvGrpSpPr>
            <p:cNvPr id="219" name="组合 218">
              <a:extLst>
                <a:ext uri="{FF2B5EF4-FFF2-40B4-BE49-F238E27FC236}">
                  <a16:creationId xmlns="" xmlns:a16="http://schemas.microsoft.com/office/drawing/2014/main" id="{53389E01-34B7-4A8C-A520-B8F2318783F0}"/>
                </a:ext>
              </a:extLst>
            </p:cNvPr>
            <p:cNvGrpSpPr/>
            <p:nvPr/>
          </p:nvGrpSpPr>
          <p:grpSpPr>
            <a:xfrm>
              <a:off x="1261867" y="4133582"/>
              <a:ext cx="14580000" cy="12291692"/>
              <a:chOff x="1261867" y="4133582"/>
              <a:chExt cx="14580000" cy="12291692"/>
            </a:xfrm>
          </p:grpSpPr>
          <p:sp>
            <p:nvSpPr>
              <p:cNvPr id="226" name="任意多边形: 形状 225">
                <a:extLst>
                  <a:ext uri="{FF2B5EF4-FFF2-40B4-BE49-F238E27FC236}">
                    <a16:creationId xmlns="" xmlns:a16="http://schemas.microsoft.com/office/drawing/2014/main" id="{37D75C16-4A97-41E4-8BB8-EC7A6AD000A8}"/>
                  </a:ext>
                </a:extLst>
              </p:cNvPr>
              <p:cNvSpPr/>
              <p:nvPr/>
            </p:nvSpPr>
            <p:spPr>
              <a:xfrm>
                <a:off x="1261867" y="4545274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7" name="文本框 226">
                <a:extLst>
                  <a:ext uri="{FF2B5EF4-FFF2-40B4-BE49-F238E27FC236}">
                    <a16:creationId xmlns="" xmlns:a16="http://schemas.microsoft.com/office/drawing/2014/main" id="{3BF565CC-ECCB-4DDD-8EEF-B85F1A4468FF}"/>
                  </a:ext>
                </a:extLst>
              </p:cNvPr>
              <p:cNvSpPr txBox="1"/>
              <p:nvPr/>
            </p:nvSpPr>
            <p:spPr>
              <a:xfrm>
                <a:off x="4051867" y="4133582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大麻糖果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8" name="文本框 227">
                <a:extLst>
                  <a:ext uri="{FF2B5EF4-FFF2-40B4-BE49-F238E27FC236}">
                    <a16:creationId xmlns="" xmlns:a16="http://schemas.microsoft.com/office/drawing/2014/main" id="{FBC09980-F852-4CCB-9AE5-280D558646A8}"/>
                  </a:ext>
                </a:extLst>
              </p:cNvPr>
              <p:cNvSpPr txBox="1"/>
              <p:nvPr/>
            </p:nvSpPr>
            <p:spPr>
              <a:xfrm>
                <a:off x="1889479" y="11715198"/>
                <a:ext cx="13324777" cy="42310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：形态与正常的巧克力类似，外包装简陋，没有注明成分、制造商等信息或仅有外文说明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：制作过程中掺入的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四氢大麻酚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或</a:t>
                </a:r>
                <a:r>
                  <a:rPr lang="zh-CN" altLang="en-US" sz="3000" b="1" dirty="0">
                    <a:solidFill>
                      <a:srgbClr val="FFD85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合成大麻素类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新精神活性物质。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一般直接食用，与吸食大麻烟效果类似，但持续时间更长，产生的致幻作用可严重影响判断能力，诱发车祸、自残及暴力行为，长期使用可能导致精神障碍。由于外观与普通棒棒糖类似，大量误食后易导致急性中毒，甚至危及生命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</a:p>
            </p:txBody>
          </p:sp>
          <p:sp>
            <p:nvSpPr>
              <p:cNvPr id="229" name="矩形 228">
                <a:extLst>
                  <a:ext uri="{FF2B5EF4-FFF2-40B4-BE49-F238E27FC236}">
                    <a16:creationId xmlns="" xmlns:a16="http://schemas.microsoft.com/office/drawing/2014/main" id="{86BB5426-F15A-418D-9DBF-C73784E80493}"/>
                  </a:ext>
                </a:extLst>
              </p:cNvPr>
              <p:cNvSpPr/>
              <p:nvPr/>
            </p:nvSpPr>
            <p:spPr>
              <a:xfrm>
                <a:off x="1623667" y="11629477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0" name="图片 229">
                <a:extLst>
                  <a:ext uri="{FF2B5EF4-FFF2-40B4-BE49-F238E27FC236}">
                    <a16:creationId xmlns="" xmlns:a16="http://schemas.microsoft.com/office/drawing/2014/main" id="{8E9F1807-C1CF-4A48-A348-A348D59A3D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31452" y="5507542"/>
                <a:ext cx="13840830" cy="5755121"/>
              </a:xfrm>
              <a:prstGeom prst="rect">
                <a:avLst/>
              </a:prstGeom>
            </p:spPr>
          </p:pic>
        </p:grpSp>
        <p:grpSp>
          <p:nvGrpSpPr>
            <p:cNvPr id="220" name="组合 219">
              <a:extLst>
                <a:ext uri="{FF2B5EF4-FFF2-40B4-BE49-F238E27FC236}">
                  <a16:creationId xmlns="" xmlns:a16="http://schemas.microsoft.com/office/drawing/2014/main" id="{BF6E753C-C633-4BAF-A7FD-E9DCFC88D8C7}"/>
                </a:ext>
              </a:extLst>
            </p:cNvPr>
            <p:cNvGrpSpPr/>
            <p:nvPr/>
          </p:nvGrpSpPr>
          <p:grpSpPr>
            <a:xfrm>
              <a:off x="16321446" y="4133582"/>
              <a:ext cx="14580000" cy="12291692"/>
              <a:chOff x="1261867" y="4133582"/>
              <a:chExt cx="14580000" cy="12291692"/>
            </a:xfrm>
          </p:grpSpPr>
          <p:sp>
            <p:nvSpPr>
              <p:cNvPr id="221" name="任意多边形: 形状 220">
                <a:extLst>
                  <a:ext uri="{FF2B5EF4-FFF2-40B4-BE49-F238E27FC236}">
                    <a16:creationId xmlns="" xmlns:a16="http://schemas.microsoft.com/office/drawing/2014/main" id="{3DE86B9B-9729-4C12-BDCA-66A71AA680C8}"/>
                  </a:ext>
                </a:extLst>
              </p:cNvPr>
              <p:cNvSpPr/>
              <p:nvPr/>
            </p:nvSpPr>
            <p:spPr>
              <a:xfrm>
                <a:off x="1261867" y="4545274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2" name="文本框 221">
                <a:extLst>
                  <a:ext uri="{FF2B5EF4-FFF2-40B4-BE49-F238E27FC236}">
                    <a16:creationId xmlns="" xmlns:a16="http://schemas.microsoft.com/office/drawing/2014/main" id="{DF9FA095-4700-4EC9-9E15-17E8F6DCCE9C}"/>
                  </a:ext>
                </a:extLst>
              </p:cNvPr>
              <p:cNvSpPr txBox="1"/>
              <p:nvPr/>
            </p:nvSpPr>
            <p:spPr>
              <a:xfrm>
                <a:off x="4051867" y="4133582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果 冻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3" name="文本框 222">
                <a:extLst>
                  <a:ext uri="{FF2B5EF4-FFF2-40B4-BE49-F238E27FC236}">
                    <a16:creationId xmlns="" xmlns:a16="http://schemas.microsoft.com/office/drawing/2014/main" id="{2C03C786-0ED4-4988-B775-99371F71F15E}"/>
                  </a:ext>
                </a:extLst>
              </p:cNvPr>
              <p:cNvSpPr txBox="1"/>
              <p:nvPr/>
            </p:nvSpPr>
            <p:spPr>
              <a:xfrm>
                <a:off x="1889479" y="11715198"/>
                <a:ext cx="13324777" cy="42310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：形态与正常的果冻类似，外包装简陋，没有注明成分、制造商等信息。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：制作过程中掺入的</a:t>
                </a:r>
                <a:r>
                  <a:rPr lang="zh-CN" altLang="en-US" sz="3000" b="1" dirty="0">
                    <a:solidFill>
                      <a:srgbClr val="FFD85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卡西酮类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及</a:t>
                </a:r>
                <a:r>
                  <a:rPr lang="zh-CN" altLang="en-US" sz="3000" b="1" dirty="0">
                    <a:solidFill>
                      <a:srgbClr val="FFD85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苯丙胺类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新精神活性物质。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直接食用或混入酒水饮料中食用，与吸食冰毒及卡西酮类物质效果类似，产生兴奋和致幻效果，并导致狂躁、偏执及被害妄想，诱发各种暴力行为。长期使用可能导致精神障碍，大量使用可诱发心力衰竭和肝肾衰竭甚至死亡。</a:t>
                </a:r>
              </a:p>
            </p:txBody>
          </p:sp>
          <p:sp>
            <p:nvSpPr>
              <p:cNvPr id="224" name="矩形 223">
                <a:extLst>
                  <a:ext uri="{FF2B5EF4-FFF2-40B4-BE49-F238E27FC236}">
                    <a16:creationId xmlns="" xmlns:a16="http://schemas.microsoft.com/office/drawing/2014/main" id="{BBB7E797-D657-4F6C-A713-0752EF17AB84}"/>
                  </a:ext>
                </a:extLst>
              </p:cNvPr>
              <p:cNvSpPr/>
              <p:nvPr/>
            </p:nvSpPr>
            <p:spPr>
              <a:xfrm>
                <a:off x="1623667" y="11629477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25" name="图片 224">
                <a:extLst>
                  <a:ext uri="{FF2B5EF4-FFF2-40B4-BE49-F238E27FC236}">
                    <a16:creationId xmlns="" xmlns:a16="http://schemas.microsoft.com/office/drawing/2014/main" id="{F2A8DDF5-653E-4D0A-B6B0-0B926ADE34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163" y="5483156"/>
                <a:ext cx="13857408" cy="5803895"/>
              </a:xfrm>
              <a:prstGeom prst="rect">
                <a:avLst/>
              </a:prstGeom>
            </p:spPr>
          </p:pic>
        </p:grpSp>
      </p:grpSp>
      <p:grpSp>
        <p:nvGrpSpPr>
          <p:cNvPr id="231" name="组合 230">
            <a:extLst>
              <a:ext uri="{FF2B5EF4-FFF2-40B4-BE49-F238E27FC236}">
                <a16:creationId xmlns="" xmlns:a16="http://schemas.microsoft.com/office/drawing/2014/main" id="{8D8C28DD-3ED5-4C2D-8C3B-5D7D7529EEC1}"/>
              </a:ext>
            </a:extLst>
          </p:cNvPr>
          <p:cNvGrpSpPr/>
          <p:nvPr/>
        </p:nvGrpSpPr>
        <p:grpSpPr>
          <a:xfrm>
            <a:off x="1379855" y="28910630"/>
            <a:ext cx="29639579" cy="12291692"/>
            <a:chOff x="1261867" y="4133582"/>
            <a:chExt cx="29639579" cy="12291692"/>
          </a:xfrm>
        </p:grpSpPr>
        <p:grpSp>
          <p:nvGrpSpPr>
            <p:cNvPr id="232" name="组合 231">
              <a:extLst>
                <a:ext uri="{FF2B5EF4-FFF2-40B4-BE49-F238E27FC236}">
                  <a16:creationId xmlns="" xmlns:a16="http://schemas.microsoft.com/office/drawing/2014/main" id="{3FF9EC6D-271F-4340-87D6-F16CEAD0C2BA}"/>
                </a:ext>
              </a:extLst>
            </p:cNvPr>
            <p:cNvGrpSpPr/>
            <p:nvPr/>
          </p:nvGrpSpPr>
          <p:grpSpPr>
            <a:xfrm>
              <a:off x="1261867" y="4133582"/>
              <a:ext cx="14580000" cy="12291692"/>
              <a:chOff x="1261867" y="4133582"/>
              <a:chExt cx="14580000" cy="12291692"/>
            </a:xfrm>
          </p:grpSpPr>
          <p:sp>
            <p:nvSpPr>
              <p:cNvPr id="240" name="任意多边形: 形状 239">
                <a:extLst>
                  <a:ext uri="{FF2B5EF4-FFF2-40B4-BE49-F238E27FC236}">
                    <a16:creationId xmlns="" xmlns:a16="http://schemas.microsoft.com/office/drawing/2014/main" id="{F38FD8E7-A5C4-4D52-91DD-59AEE78AB075}"/>
                  </a:ext>
                </a:extLst>
              </p:cNvPr>
              <p:cNvSpPr/>
              <p:nvPr/>
            </p:nvSpPr>
            <p:spPr>
              <a:xfrm>
                <a:off x="1261867" y="4545274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1" name="文本框 240">
                <a:extLst>
                  <a:ext uri="{FF2B5EF4-FFF2-40B4-BE49-F238E27FC236}">
                    <a16:creationId xmlns="" xmlns:a16="http://schemas.microsoft.com/office/drawing/2014/main" id="{D626F530-DE81-41F5-92E7-1E396390B8FB}"/>
                  </a:ext>
                </a:extLst>
              </p:cNvPr>
              <p:cNvSpPr txBox="1"/>
              <p:nvPr/>
            </p:nvSpPr>
            <p:spPr>
              <a:xfrm>
                <a:off x="4051867" y="4133582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神仙水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2" name="文本框 241">
                <a:extLst>
                  <a:ext uri="{FF2B5EF4-FFF2-40B4-BE49-F238E27FC236}">
                    <a16:creationId xmlns="" xmlns:a16="http://schemas.microsoft.com/office/drawing/2014/main" id="{51F34326-163C-40B9-B2F9-98DA1393852B}"/>
                  </a:ext>
                </a:extLst>
              </p:cNvPr>
              <p:cNvSpPr txBox="1"/>
              <p:nvPr/>
            </p:nvSpPr>
            <p:spPr>
              <a:xfrm>
                <a:off x="1889479" y="11888496"/>
                <a:ext cx="13324777" cy="39149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：形态与口服液类似，常标注各种名牌奢侈品商标。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：非法制造的随意性较大，通常含有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氯胺酮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，同时还可能存在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冰毒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摇头丸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曲马多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等多种毒品成分。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：一般混入酒水饮料中食用，具有类似吸食氯胺酮的致幻作用，同时根据添加其他毒品成分的不同，还可能产生兴奋、镇静、催眠等多种效果。由于毒品种类和含量差异较大，极易使用过量导致急性中毒。</a:t>
                </a:r>
              </a:p>
            </p:txBody>
          </p:sp>
          <p:sp>
            <p:nvSpPr>
              <p:cNvPr id="243" name="矩形 242">
                <a:extLst>
                  <a:ext uri="{FF2B5EF4-FFF2-40B4-BE49-F238E27FC236}">
                    <a16:creationId xmlns="" xmlns:a16="http://schemas.microsoft.com/office/drawing/2014/main" id="{994BB12B-462C-428F-831C-3BBA56ED7898}"/>
                  </a:ext>
                </a:extLst>
              </p:cNvPr>
              <p:cNvSpPr/>
              <p:nvPr/>
            </p:nvSpPr>
            <p:spPr>
              <a:xfrm>
                <a:off x="1623667" y="11629477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4" name="图片 243">
                <a:extLst>
                  <a:ext uri="{FF2B5EF4-FFF2-40B4-BE49-F238E27FC236}">
                    <a16:creationId xmlns="" xmlns:a16="http://schemas.microsoft.com/office/drawing/2014/main" id="{BFB9C5E2-2252-4539-A837-631CEFC96D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163" y="5507542"/>
                <a:ext cx="13857409" cy="5755122"/>
              </a:xfrm>
              <a:prstGeom prst="rect">
                <a:avLst/>
              </a:prstGeom>
            </p:spPr>
          </p:pic>
        </p:grpSp>
        <p:grpSp>
          <p:nvGrpSpPr>
            <p:cNvPr id="233" name="组合 232">
              <a:extLst>
                <a:ext uri="{FF2B5EF4-FFF2-40B4-BE49-F238E27FC236}">
                  <a16:creationId xmlns="" xmlns:a16="http://schemas.microsoft.com/office/drawing/2014/main" id="{32C74A68-D76E-4150-8727-2EA59061286C}"/>
                </a:ext>
              </a:extLst>
            </p:cNvPr>
            <p:cNvGrpSpPr/>
            <p:nvPr/>
          </p:nvGrpSpPr>
          <p:grpSpPr>
            <a:xfrm>
              <a:off x="16321446" y="4133582"/>
              <a:ext cx="14580000" cy="12291692"/>
              <a:chOff x="1261867" y="4133582"/>
              <a:chExt cx="14580000" cy="12291692"/>
            </a:xfrm>
          </p:grpSpPr>
          <p:sp>
            <p:nvSpPr>
              <p:cNvPr id="234" name="任意多边形: 形状 233">
                <a:extLst>
                  <a:ext uri="{FF2B5EF4-FFF2-40B4-BE49-F238E27FC236}">
                    <a16:creationId xmlns="" xmlns:a16="http://schemas.microsoft.com/office/drawing/2014/main" id="{12EF3061-F6B9-4D91-A571-22E84F116093}"/>
                  </a:ext>
                </a:extLst>
              </p:cNvPr>
              <p:cNvSpPr/>
              <p:nvPr/>
            </p:nvSpPr>
            <p:spPr>
              <a:xfrm>
                <a:off x="1261867" y="4545274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5" name="文本框 234">
                <a:extLst>
                  <a:ext uri="{FF2B5EF4-FFF2-40B4-BE49-F238E27FC236}">
                    <a16:creationId xmlns="" xmlns:a16="http://schemas.microsoft.com/office/drawing/2014/main" id="{B02DDEB5-A022-4A7B-ABB5-7F0144DC85C2}"/>
                  </a:ext>
                </a:extLst>
              </p:cNvPr>
              <p:cNvSpPr txBox="1"/>
              <p:nvPr/>
            </p:nvSpPr>
            <p:spPr>
              <a:xfrm>
                <a:off x="4051867" y="4133582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新潮饮料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文本框 235">
                <a:extLst>
                  <a:ext uri="{FF2B5EF4-FFF2-40B4-BE49-F238E27FC236}">
                    <a16:creationId xmlns="" xmlns:a16="http://schemas.microsoft.com/office/drawing/2014/main" id="{324FD9FB-2DBB-472F-A690-70662FBD9EAE}"/>
                  </a:ext>
                </a:extLst>
              </p:cNvPr>
              <p:cNvSpPr txBox="1"/>
              <p:nvPr/>
            </p:nvSpPr>
            <p:spPr>
              <a:xfrm>
                <a:off x="1889479" y="11888496"/>
                <a:ext cx="13324777" cy="3313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：形态与瓶装饮料类似，外包装色彩鲜艳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：制作过程中掺入的</a:t>
                </a:r>
                <a:r>
                  <a:rPr lang="el-GR" altLang="zh-CN" sz="3000" b="1" dirty="0">
                    <a:solidFill>
                      <a:srgbClr val="CBA9E5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γ-</a:t>
                </a:r>
                <a:r>
                  <a:rPr lang="zh-CN" altLang="en-US" sz="3000" b="1" dirty="0">
                    <a:solidFill>
                      <a:srgbClr val="CBA9E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丁内酯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及其水解产生的</a:t>
                </a:r>
                <a:r>
                  <a:rPr lang="el-GR" altLang="zh-CN" sz="3000" b="1" dirty="0">
                    <a:solidFill>
                      <a:srgbClr val="FFABAB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γ-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羟丁酸</a:t>
                </a:r>
                <a:r>
                  <a:rPr lang="zh-CN" altLang="en-US" sz="3200" b="1" dirty="0">
                    <a:solidFill>
                      <a:srgbClr val="FFD85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>
                  <a:solidFill>
                    <a:srgbClr val="FFD8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：一般直接饮用，</a:t>
                </a:r>
                <a:r>
                  <a:rPr lang="el-GR" altLang="zh-CN" sz="30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γ-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羟丁酸具有兴奋和致幻效果，</a:t>
                </a:r>
                <a:r>
                  <a:rPr lang="el-GR" altLang="zh-CN" sz="30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γ-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丁内酯进入人体内也可以水解成为</a:t>
                </a:r>
                <a:r>
                  <a:rPr lang="en-US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γ-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羟丁酸起作用。过量使用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可导致强烈的麻醉效果，且苏醒后过往记忆会受到损害，因而也被用于迷奸。</a:t>
                </a:r>
                <a:endPara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8" name="矩形 237">
                <a:extLst>
                  <a:ext uri="{FF2B5EF4-FFF2-40B4-BE49-F238E27FC236}">
                    <a16:creationId xmlns="" xmlns:a16="http://schemas.microsoft.com/office/drawing/2014/main" id="{5E93B1C1-94FA-41F2-AA97-3558BD9B615F}"/>
                  </a:ext>
                </a:extLst>
              </p:cNvPr>
              <p:cNvSpPr/>
              <p:nvPr/>
            </p:nvSpPr>
            <p:spPr>
              <a:xfrm>
                <a:off x="1623667" y="11629477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9" name="图片 238">
                <a:extLst>
                  <a:ext uri="{FF2B5EF4-FFF2-40B4-BE49-F238E27FC236}">
                    <a16:creationId xmlns="" xmlns:a16="http://schemas.microsoft.com/office/drawing/2014/main" id="{71C97AE5-8971-497F-B451-6F0C5ECEDA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164" y="5507542"/>
                <a:ext cx="13857407" cy="5755122"/>
              </a:xfrm>
              <a:prstGeom prst="rect">
                <a:avLst/>
              </a:prstGeom>
            </p:spPr>
          </p:pic>
        </p:grpSp>
      </p:grp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94BBEFB7-A0C6-47B7-9E42-6DDE76D6C10E}"/>
              </a:ext>
            </a:extLst>
          </p:cNvPr>
          <p:cNvSpPr txBox="1"/>
          <p:nvPr/>
        </p:nvSpPr>
        <p:spPr>
          <a:xfrm>
            <a:off x="25777861" y="2391532"/>
            <a:ext cx="5146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国家禁毒委员会办公室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B1D92EA0-735B-4886-B149-181AA4A285F3}"/>
              </a:ext>
            </a:extLst>
          </p:cNvPr>
          <p:cNvGrpSpPr/>
          <p:nvPr/>
        </p:nvGrpSpPr>
        <p:grpSpPr>
          <a:xfrm>
            <a:off x="1379854" y="41474999"/>
            <a:ext cx="30211685" cy="1140255"/>
            <a:chOff x="1379854" y="41474999"/>
            <a:chExt cx="30211685" cy="1140255"/>
          </a:xfrm>
        </p:grpSpPr>
        <p:sp>
          <p:nvSpPr>
            <p:cNvPr id="61" name="矩形: 圆角 60">
              <a:extLst>
                <a:ext uri="{FF2B5EF4-FFF2-40B4-BE49-F238E27FC236}">
                  <a16:creationId xmlns="" xmlns:a16="http://schemas.microsoft.com/office/drawing/2014/main" id="{0C8AE155-5F63-448A-911A-FAE9A7E5A99E}"/>
                </a:ext>
              </a:extLst>
            </p:cNvPr>
            <p:cNvSpPr/>
            <p:nvPr/>
          </p:nvSpPr>
          <p:spPr>
            <a:xfrm>
              <a:off x="1379854" y="41474999"/>
              <a:ext cx="29639580" cy="1140255"/>
            </a:xfrm>
            <a:prstGeom prst="roundRect">
              <a:avLst/>
            </a:prstGeom>
            <a:solidFill>
              <a:srgbClr val="000000">
                <a:alpha val="5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CF8E7493-9E8D-4A17-BB3E-6C02CBD2B3A6}"/>
                </a:ext>
              </a:extLst>
            </p:cNvPr>
            <p:cNvSpPr txBox="1"/>
            <p:nvPr/>
          </p:nvSpPr>
          <p:spPr>
            <a:xfrm>
              <a:off x="1741655" y="41768127"/>
              <a:ext cx="2984988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主要成分示例：</a:t>
              </a:r>
              <a:r>
                <a:rPr lang="zh-CN" altLang="en-US" sz="3000" b="1" dirty="0">
                  <a:solidFill>
                    <a:srgbClr val="FFAB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粉红色字体表示已管制的物质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r>
                <a:rPr lang="zh-CN" altLang="en-US" sz="3000" b="1" dirty="0">
                  <a:solidFill>
                    <a:srgbClr val="FFD8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黄色字体代表一类物质的统称（既有管制的也有非管制的）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r>
                <a:rPr lang="zh-CN" altLang="en-US" sz="3000" b="1" dirty="0">
                  <a:solidFill>
                    <a:srgbClr val="CBA9E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紫色字体代表未管制但存在危害的物质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6364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F0F0F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矩形 114">
            <a:extLst>
              <a:ext uri="{FF2B5EF4-FFF2-40B4-BE49-F238E27FC236}">
                <a16:creationId xmlns="" xmlns:a16="http://schemas.microsoft.com/office/drawing/2014/main" id="{1E2CD993-1E85-451B-A558-CF5519AE0171}"/>
              </a:ext>
            </a:extLst>
          </p:cNvPr>
          <p:cNvSpPr/>
          <p:nvPr/>
        </p:nvSpPr>
        <p:spPr>
          <a:xfrm>
            <a:off x="0" y="0"/>
            <a:ext cx="32399288" cy="3240000"/>
          </a:xfrm>
          <a:prstGeom prst="rect">
            <a:avLst/>
          </a:prstGeom>
          <a:gradFill flip="none" rotWithShape="1">
            <a:gsLst>
              <a:gs pos="0">
                <a:srgbClr val="408BCE"/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文本框 169">
            <a:extLst>
              <a:ext uri="{FF2B5EF4-FFF2-40B4-BE49-F238E27FC236}">
                <a16:creationId xmlns="" xmlns:a16="http://schemas.microsoft.com/office/drawing/2014/main" id="{4981D43F-2B99-4A4C-8BC6-D0790D6C6E05}"/>
              </a:ext>
            </a:extLst>
          </p:cNvPr>
          <p:cNvSpPr txBox="1"/>
          <p:nvPr/>
        </p:nvSpPr>
        <p:spPr>
          <a:xfrm>
            <a:off x="4725455" y="835170"/>
            <a:ext cx="1483771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9600" b="1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胶囊及药片类新兴毒品</a:t>
            </a:r>
          </a:p>
        </p:txBody>
      </p:sp>
      <p:pic>
        <p:nvPicPr>
          <p:cNvPr id="237" name="图片 236">
            <a:extLst>
              <a:ext uri="{FF2B5EF4-FFF2-40B4-BE49-F238E27FC236}">
                <a16:creationId xmlns="" xmlns:a16="http://schemas.microsoft.com/office/drawing/2014/main" id="{280D6A8E-4405-45AE-B8A7-8505CA1C64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416" y="540000"/>
            <a:ext cx="2160000" cy="2160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9855" y="3781892"/>
            <a:ext cx="29639579" cy="12291692"/>
            <a:chOff x="1379855" y="4133582"/>
            <a:chExt cx="29639579" cy="12291692"/>
          </a:xfrm>
        </p:grpSpPr>
        <p:grpSp>
          <p:nvGrpSpPr>
            <p:cNvPr id="8" name="组合 7"/>
            <p:cNvGrpSpPr/>
            <p:nvPr/>
          </p:nvGrpSpPr>
          <p:grpSpPr>
            <a:xfrm>
              <a:off x="1379855" y="4133582"/>
              <a:ext cx="14580000" cy="12291692"/>
              <a:chOff x="1379855" y="4133582"/>
              <a:chExt cx="14580000" cy="12291692"/>
            </a:xfrm>
          </p:grpSpPr>
          <p:sp>
            <p:nvSpPr>
              <p:cNvPr id="101" name="任意多边形: 形状 100">
                <a:extLst>
                  <a:ext uri="{FF2B5EF4-FFF2-40B4-BE49-F238E27FC236}">
                    <a16:creationId xmlns="" xmlns:a16="http://schemas.microsoft.com/office/drawing/2014/main" id="{71F212CF-6513-478B-B75C-B3B581FE27B1}"/>
                  </a:ext>
                </a:extLst>
              </p:cNvPr>
              <p:cNvSpPr/>
              <p:nvPr/>
            </p:nvSpPr>
            <p:spPr>
              <a:xfrm>
                <a:off x="1379855" y="4545274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="" xmlns:a16="http://schemas.microsoft.com/office/drawing/2014/main" id="{FF674EBE-67E5-47FD-A95F-73743F2CFB2D}"/>
                  </a:ext>
                </a:extLst>
              </p:cNvPr>
              <p:cNvSpPr txBox="1"/>
              <p:nvPr/>
            </p:nvSpPr>
            <p:spPr>
              <a:xfrm>
                <a:off x="4169855" y="4133582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聪明药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="" xmlns:a16="http://schemas.microsoft.com/office/drawing/2014/main" id="{9F09B706-F479-4E3A-A10C-492144318ECD}"/>
                  </a:ext>
                </a:extLst>
              </p:cNvPr>
              <p:cNvSpPr txBox="1"/>
              <p:nvPr/>
            </p:nvSpPr>
            <p:spPr>
              <a:xfrm>
                <a:off x="2007467" y="11888496"/>
                <a:ext cx="13324777" cy="3877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：瓶装或铝塑包装的药片或胶囊，主要从国外走私入境，标识中含有 “</a:t>
                </a:r>
                <a:r>
                  <a:rPr lang="en-US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Modafinil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”、“</a:t>
                </a:r>
                <a:r>
                  <a:rPr lang="en-US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Methylphenidate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”等英文。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莫达非尼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哌醋甲酯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直接口服，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具有一定的兴奋效果，可使短暂提高注意力，而常被作为“聪明药”使用，但实际并无提高智商的能力，大量摄入可导致焦虑、兴奋过度和精神狂躁，长期使用可成瘾。</a:t>
                </a:r>
              </a:p>
            </p:txBody>
          </p:sp>
          <p:sp>
            <p:nvSpPr>
              <p:cNvPr id="96" name="矩形 95">
                <a:extLst>
                  <a:ext uri="{FF2B5EF4-FFF2-40B4-BE49-F238E27FC236}">
                    <a16:creationId xmlns="" xmlns:a16="http://schemas.microsoft.com/office/drawing/2014/main" id="{B3E03FC4-7900-495E-81CA-08DD77EBD4EF}"/>
                  </a:ext>
                </a:extLst>
              </p:cNvPr>
              <p:cNvSpPr/>
              <p:nvPr/>
            </p:nvSpPr>
            <p:spPr>
              <a:xfrm>
                <a:off x="1741655" y="11629477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49439" y="5507539"/>
                <a:ext cx="13839173" cy="5754433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16439434" y="4133582"/>
              <a:ext cx="14580000" cy="12291692"/>
              <a:chOff x="16439434" y="4133582"/>
              <a:chExt cx="14580000" cy="12291692"/>
            </a:xfrm>
          </p:grpSpPr>
          <p:sp>
            <p:nvSpPr>
              <p:cNvPr id="212" name="任意多边形: 形状 211">
                <a:extLst>
                  <a:ext uri="{FF2B5EF4-FFF2-40B4-BE49-F238E27FC236}">
                    <a16:creationId xmlns="" xmlns:a16="http://schemas.microsoft.com/office/drawing/2014/main" id="{A3DF677E-25F5-4A3B-BD3A-187A6A8B63D9}"/>
                  </a:ext>
                </a:extLst>
              </p:cNvPr>
              <p:cNvSpPr/>
              <p:nvPr/>
            </p:nvSpPr>
            <p:spPr>
              <a:xfrm>
                <a:off x="16439434" y="4545274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3" name="文本框 212">
                <a:extLst>
                  <a:ext uri="{FF2B5EF4-FFF2-40B4-BE49-F238E27FC236}">
                    <a16:creationId xmlns="" xmlns:a16="http://schemas.microsoft.com/office/drawing/2014/main" id="{19465C2E-353F-4AC5-853A-E92F66EC0675}"/>
                  </a:ext>
                </a:extLst>
              </p:cNvPr>
              <p:cNvSpPr txBox="1"/>
              <p:nvPr/>
            </p:nvSpPr>
            <p:spPr>
              <a:xfrm>
                <a:off x="19229434" y="4133582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第二代镇静催眠药物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4" name="文本框 213">
                <a:extLst>
                  <a:ext uri="{FF2B5EF4-FFF2-40B4-BE49-F238E27FC236}">
                    <a16:creationId xmlns="" xmlns:a16="http://schemas.microsoft.com/office/drawing/2014/main" id="{C41A5D26-DAE5-498B-91AF-CB4D530ABAC5}"/>
                  </a:ext>
                </a:extLst>
              </p:cNvPr>
              <p:cNvSpPr txBox="1"/>
              <p:nvPr/>
            </p:nvSpPr>
            <p:spPr>
              <a:xfrm>
                <a:off x="17067046" y="11770508"/>
                <a:ext cx="13324777" cy="3877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：铝塑包装的药片，主要从日本走私入境，外包装上多为日文说明，不同品种溶于水后可呈现鲜艳的蓝色、红色等颜色。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氟硝西泮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硝甲西泮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三唑仑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en-US" sz="3000" b="1" dirty="0">
                    <a:solidFill>
                      <a:srgbClr val="CBA9E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依替唑仑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等苯二氮䓬类药物。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直接口服或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与酒类同服，具有镇静和抗焦虑作用并可能致幻，能降低吸食兴奋类毒品后产生的失眠和抑郁症状，长期使用易成瘾，可导致运动与意识障碍。大剂量下可使人失去意识，因而也常被用于麻醉强奸和抢劫。</a:t>
                </a:r>
              </a:p>
            </p:txBody>
          </p:sp>
          <p:sp>
            <p:nvSpPr>
              <p:cNvPr id="215" name="矩形 214">
                <a:extLst>
                  <a:ext uri="{FF2B5EF4-FFF2-40B4-BE49-F238E27FC236}">
                    <a16:creationId xmlns="" xmlns:a16="http://schemas.microsoft.com/office/drawing/2014/main" id="{1034D858-C60D-46E6-BA77-877A55EBCFF3}"/>
                  </a:ext>
                </a:extLst>
              </p:cNvPr>
              <p:cNvSpPr/>
              <p:nvPr/>
            </p:nvSpPr>
            <p:spPr>
              <a:xfrm>
                <a:off x="16801234" y="11629477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810677" y="5507539"/>
                <a:ext cx="13839173" cy="5754433"/>
              </a:xfrm>
              <a:prstGeom prst="rect">
                <a:avLst/>
              </a:prstGeom>
            </p:spPr>
          </p:pic>
        </p:grpSp>
      </p:grpSp>
      <p:grpSp>
        <p:nvGrpSpPr>
          <p:cNvPr id="13" name="组合 12"/>
          <p:cNvGrpSpPr/>
          <p:nvPr/>
        </p:nvGrpSpPr>
        <p:grpSpPr>
          <a:xfrm>
            <a:off x="1379855" y="28910630"/>
            <a:ext cx="29639579" cy="12447226"/>
            <a:chOff x="1379855" y="29638293"/>
            <a:chExt cx="29639579" cy="12447226"/>
          </a:xfrm>
        </p:grpSpPr>
        <p:grpSp>
          <p:nvGrpSpPr>
            <p:cNvPr id="11" name="组合 10"/>
            <p:cNvGrpSpPr/>
            <p:nvPr/>
          </p:nvGrpSpPr>
          <p:grpSpPr>
            <a:xfrm>
              <a:off x="1379855" y="29638293"/>
              <a:ext cx="14580000" cy="12291692"/>
              <a:chOff x="1379855" y="29638293"/>
              <a:chExt cx="14580000" cy="12291692"/>
            </a:xfrm>
          </p:grpSpPr>
          <p:sp>
            <p:nvSpPr>
              <p:cNvPr id="240" name="任意多边形: 形状 239">
                <a:extLst>
                  <a:ext uri="{FF2B5EF4-FFF2-40B4-BE49-F238E27FC236}">
                    <a16:creationId xmlns="" xmlns:a16="http://schemas.microsoft.com/office/drawing/2014/main" id="{F38FD8E7-A5C4-4D52-91DD-59AEE78AB075}"/>
                  </a:ext>
                </a:extLst>
              </p:cNvPr>
              <p:cNvSpPr/>
              <p:nvPr/>
            </p:nvSpPr>
            <p:spPr>
              <a:xfrm>
                <a:off x="1379855" y="30049985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1" name="文本框 240">
                <a:extLst>
                  <a:ext uri="{FF2B5EF4-FFF2-40B4-BE49-F238E27FC236}">
                    <a16:creationId xmlns="" xmlns:a16="http://schemas.microsoft.com/office/drawing/2014/main" id="{D626F530-DE81-41F5-92E7-1E396390B8FB}"/>
                  </a:ext>
                </a:extLst>
              </p:cNvPr>
              <p:cNvSpPr txBox="1"/>
              <p:nvPr/>
            </p:nvSpPr>
            <p:spPr>
              <a:xfrm>
                <a:off x="4169855" y="29638293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减肥药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2" name="文本框 241">
                <a:extLst>
                  <a:ext uri="{FF2B5EF4-FFF2-40B4-BE49-F238E27FC236}">
                    <a16:creationId xmlns="" xmlns:a16="http://schemas.microsoft.com/office/drawing/2014/main" id="{51F34326-163C-40B9-B2F9-98DA1393852B}"/>
                  </a:ext>
                </a:extLst>
              </p:cNvPr>
              <p:cNvSpPr txBox="1"/>
              <p:nvPr/>
            </p:nvSpPr>
            <p:spPr>
              <a:xfrm>
                <a:off x="2007467" y="37393207"/>
                <a:ext cx="13324777" cy="3877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：瓶装或铝塑包装的药片或胶囊，主要从国外走私入境，外包装说明为泰文的最为常见。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芬特明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芬氟拉明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直接口服，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因食欲抑制功能而被作为减肥药使用，但我国并未批准上市，大剂量使用时具有兴奋和致幻作用，可导致焦虑和精神紧张，并可诱发高血压、心悸、心动过速和心力衰竭等不良反应，严重危害健康。 </a:t>
                </a:r>
              </a:p>
            </p:txBody>
          </p:sp>
          <p:sp>
            <p:nvSpPr>
              <p:cNvPr id="243" name="矩形 242">
                <a:extLst>
                  <a:ext uri="{FF2B5EF4-FFF2-40B4-BE49-F238E27FC236}">
                    <a16:creationId xmlns="" xmlns:a16="http://schemas.microsoft.com/office/drawing/2014/main" id="{994BB12B-462C-428F-831C-3BBA56ED7898}"/>
                  </a:ext>
                </a:extLst>
              </p:cNvPr>
              <p:cNvSpPr/>
              <p:nvPr/>
            </p:nvSpPr>
            <p:spPr>
              <a:xfrm>
                <a:off x="1741655" y="37134188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49439" y="31012250"/>
                <a:ext cx="13839173" cy="5754433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16439434" y="29638293"/>
              <a:ext cx="14580000" cy="12447226"/>
              <a:chOff x="16439434" y="29638293"/>
              <a:chExt cx="14580000" cy="12447226"/>
            </a:xfrm>
          </p:grpSpPr>
          <p:sp>
            <p:nvSpPr>
              <p:cNvPr id="234" name="任意多边形: 形状 233">
                <a:extLst>
                  <a:ext uri="{FF2B5EF4-FFF2-40B4-BE49-F238E27FC236}">
                    <a16:creationId xmlns="" xmlns:a16="http://schemas.microsoft.com/office/drawing/2014/main" id="{12EF3061-F6B9-4D91-A571-22E84F116093}"/>
                  </a:ext>
                </a:extLst>
              </p:cNvPr>
              <p:cNvSpPr/>
              <p:nvPr/>
            </p:nvSpPr>
            <p:spPr>
              <a:xfrm>
                <a:off x="16439434" y="30049985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5" name="文本框 234">
                <a:extLst>
                  <a:ext uri="{FF2B5EF4-FFF2-40B4-BE49-F238E27FC236}">
                    <a16:creationId xmlns="" xmlns:a16="http://schemas.microsoft.com/office/drawing/2014/main" id="{B02DDEB5-A022-4A7B-ABB5-7F0144DC85C2}"/>
                  </a:ext>
                </a:extLst>
              </p:cNvPr>
              <p:cNvSpPr txBox="1"/>
              <p:nvPr/>
            </p:nvSpPr>
            <p:spPr>
              <a:xfrm>
                <a:off x="19229434" y="29638293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阿片类药物</a:t>
                </a:r>
                <a:r>
                  <a:rPr lang="en-US" altLang="zh-CN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文本框 235">
                <a:extLst>
                  <a:ext uri="{FF2B5EF4-FFF2-40B4-BE49-F238E27FC236}">
                    <a16:creationId xmlns="" xmlns:a16="http://schemas.microsoft.com/office/drawing/2014/main" id="{324FD9FB-2DBB-472F-A690-70662FBD9EAE}"/>
                  </a:ext>
                </a:extLst>
              </p:cNvPr>
              <p:cNvSpPr txBox="1"/>
              <p:nvPr/>
            </p:nvSpPr>
            <p:spPr>
              <a:xfrm>
                <a:off x="17067046" y="37422704"/>
                <a:ext cx="13324777" cy="46628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：铝塑包装的药片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，既有国内合法医疗渠道流失、标识为中文的产品，也有从国外走私入境、标识为外文的产品。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 smtClean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</a:t>
                </a: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成分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丁丙诺啡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二氢埃托啡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直接口服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，均属于阿片类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药物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，成瘾性强，滥用可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导致神经系统损害、记忆力下降等。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大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剂量使用，或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与安定类镇静药物合用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，易引起</a:t>
                </a:r>
                <a:r>
                  <a:rPr lang="zh-TW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呼吸抑制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TW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昏迷、甚至</a:t>
                </a:r>
                <a:r>
                  <a:rPr lang="zh-TW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死亡。</a:t>
                </a:r>
                <a:endPara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8" name="矩形 237">
                <a:extLst>
                  <a:ext uri="{FF2B5EF4-FFF2-40B4-BE49-F238E27FC236}">
                    <a16:creationId xmlns="" xmlns:a16="http://schemas.microsoft.com/office/drawing/2014/main" id="{5E93B1C1-94FA-41F2-AA97-3558BD9B615F}"/>
                  </a:ext>
                </a:extLst>
              </p:cNvPr>
              <p:cNvSpPr/>
              <p:nvPr/>
            </p:nvSpPr>
            <p:spPr>
              <a:xfrm>
                <a:off x="16801234" y="37134188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809018" y="31013913"/>
                <a:ext cx="13839173" cy="5751107"/>
              </a:xfrm>
              <a:prstGeom prst="rect">
                <a:avLst/>
              </a:prstGeom>
            </p:spPr>
          </p:pic>
        </p:grpSp>
      </p:grpSp>
      <p:grpSp>
        <p:nvGrpSpPr>
          <p:cNvPr id="17" name="组合 16"/>
          <p:cNvGrpSpPr/>
          <p:nvPr/>
        </p:nvGrpSpPr>
        <p:grpSpPr>
          <a:xfrm>
            <a:off x="1379855" y="16346261"/>
            <a:ext cx="29639579" cy="12291692"/>
            <a:chOff x="1379855" y="16885938"/>
            <a:chExt cx="29639579" cy="12291692"/>
          </a:xfrm>
        </p:grpSpPr>
        <p:grpSp>
          <p:nvGrpSpPr>
            <p:cNvPr id="16" name="组合 15"/>
            <p:cNvGrpSpPr/>
            <p:nvPr/>
          </p:nvGrpSpPr>
          <p:grpSpPr>
            <a:xfrm>
              <a:off x="16439434" y="16885938"/>
              <a:ext cx="14580000" cy="12291692"/>
              <a:chOff x="16439434" y="16885938"/>
              <a:chExt cx="14580000" cy="12291692"/>
            </a:xfrm>
          </p:grpSpPr>
          <p:sp>
            <p:nvSpPr>
              <p:cNvPr id="221" name="任意多边形: 形状 220">
                <a:extLst>
                  <a:ext uri="{FF2B5EF4-FFF2-40B4-BE49-F238E27FC236}">
                    <a16:creationId xmlns="" xmlns:a16="http://schemas.microsoft.com/office/drawing/2014/main" id="{3DE86B9B-9729-4C12-BDCA-66A71AA680C8}"/>
                  </a:ext>
                </a:extLst>
              </p:cNvPr>
              <p:cNvSpPr/>
              <p:nvPr/>
            </p:nvSpPr>
            <p:spPr>
              <a:xfrm>
                <a:off x="16439434" y="17297630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2" name="文本框 221">
                <a:extLst>
                  <a:ext uri="{FF2B5EF4-FFF2-40B4-BE49-F238E27FC236}">
                    <a16:creationId xmlns="" xmlns:a16="http://schemas.microsoft.com/office/drawing/2014/main" id="{DF9FA095-4700-4EC9-9E15-17E8F6DCCE9C}"/>
                  </a:ext>
                </a:extLst>
              </p:cNvPr>
              <p:cNvSpPr txBox="1"/>
              <p:nvPr/>
            </p:nvSpPr>
            <p:spPr>
              <a:xfrm>
                <a:off x="19229434" y="16885938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零号胶囊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3" name="文本框 222">
                <a:extLst>
                  <a:ext uri="{FF2B5EF4-FFF2-40B4-BE49-F238E27FC236}">
                    <a16:creationId xmlns="" xmlns:a16="http://schemas.microsoft.com/office/drawing/2014/main" id="{2C03C786-0ED4-4988-B775-99371F71F15E}"/>
                  </a:ext>
                </a:extLst>
              </p:cNvPr>
              <p:cNvSpPr txBox="1"/>
              <p:nvPr/>
            </p:nvSpPr>
            <p:spPr>
              <a:xfrm>
                <a:off x="17067046" y="24611355"/>
                <a:ext cx="13324777" cy="3805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：瓶装或铝箔包装的胶囊，又被称为“火狐狸”，多为国内非法制造，常使用外文标识冒充国外产品，但印刷和包装较为粗糙。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：以</a:t>
                </a:r>
                <a:r>
                  <a:rPr lang="pt-BR" altLang="zh-CN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N,N-</a:t>
                </a:r>
                <a:r>
                  <a:rPr lang="zh-CN" altLang="pt-BR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二异丙基</a:t>
                </a:r>
                <a:r>
                  <a:rPr lang="pt-BR" altLang="zh-CN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-5-</a:t>
                </a:r>
                <a:r>
                  <a:rPr lang="zh-CN" altLang="pt-BR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甲氧基色胺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为代表的</a:t>
                </a:r>
                <a:r>
                  <a:rPr lang="zh-CN" altLang="en-US" sz="3000" b="1" dirty="0">
                    <a:solidFill>
                      <a:srgbClr val="FFD85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色胺类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新精神活性物质。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：一般塞入肛门使用，多见于男同性恋群体，具有强烈的致幻作用，并可导致心动过速、身体抽搐和意识丧失，过量使用易诱发急性心力衰竭和肾衰竭甚至死亡。</a:t>
                </a:r>
              </a:p>
            </p:txBody>
          </p:sp>
          <p:sp>
            <p:nvSpPr>
              <p:cNvPr id="224" name="矩形 223">
                <a:extLst>
                  <a:ext uri="{FF2B5EF4-FFF2-40B4-BE49-F238E27FC236}">
                    <a16:creationId xmlns="" xmlns:a16="http://schemas.microsoft.com/office/drawing/2014/main" id="{BBB7E797-D657-4F6C-A713-0752EF17AB84}"/>
                  </a:ext>
                </a:extLst>
              </p:cNvPr>
              <p:cNvSpPr/>
              <p:nvPr/>
            </p:nvSpPr>
            <p:spPr>
              <a:xfrm>
                <a:off x="16801234" y="24381833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802390" y="18259895"/>
                <a:ext cx="13855748" cy="5754433"/>
              </a:xfrm>
              <a:prstGeom prst="rect">
                <a:avLst/>
              </a:prstGeom>
            </p:spPr>
          </p:pic>
        </p:grpSp>
        <p:grpSp>
          <p:nvGrpSpPr>
            <p:cNvPr id="15" name="组合 14"/>
            <p:cNvGrpSpPr/>
            <p:nvPr/>
          </p:nvGrpSpPr>
          <p:grpSpPr>
            <a:xfrm>
              <a:off x="1379855" y="16885938"/>
              <a:ext cx="14580000" cy="12291692"/>
              <a:chOff x="1379855" y="16885938"/>
              <a:chExt cx="14580000" cy="12291692"/>
            </a:xfrm>
          </p:grpSpPr>
          <p:sp>
            <p:nvSpPr>
              <p:cNvPr id="226" name="任意多边形: 形状 225">
                <a:extLst>
                  <a:ext uri="{FF2B5EF4-FFF2-40B4-BE49-F238E27FC236}">
                    <a16:creationId xmlns="" xmlns:a16="http://schemas.microsoft.com/office/drawing/2014/main" id="{37D75C16-4A97-41E4-8BB8-EC7A6AD000A8}"/>
                  </a:ext>
                </a:extLst>
              </p:cNvPr>
              <p:cNvSpPr/>
              <p:nvPr/>
            </p:nvSpPr>
            <p:spPr>
              <a:xfrm>
                <a:off x="1379855" y="17297630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7" name="文本框 226">
                <a:extLst>
                  <a:ext uri="{FF2B5EF4-FFF2-40B4-BE49-F238E27FC236}">
                    <a16:creationId xmlns="" xmlns:a16="http://schemas.microsoft.com/office/drawing/2014/main" id="{3BF565CC-ECCB-4DDD-8EEF-B85F1A4468FF}"/>
                  </a:ext>
                </a:extLst>
              </p:cNvPr>
              <p:cNvSpPr txBox="1"/>
              <p:nvPr/>
            </p:nvSpPr>
            <p:spPr>
              <a:xfrm>
                <a:off x="4169855" y="16885938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第三代镇静催眠药物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8" name="文本框 227">
                <a:extLst>
                  <a:ext uri="{FF2B5EF4-FFF2-40B4-BE49-F238E27FC236}">
                    <a16:creationId xmlns="" xmlns:a16="http://schemas.microsoft.com/office/drawing/2014/main" id="{FBC09980-F852-4CCB-9AE5-280D558646A8}"/>
                  </a:ext>
                </a:extLst>
              </p:cNvPr>
              <p:cNvSpPr txBox="1"/>
              <p:nvPr/>
            </p:nvSpPr>
            <p:spPr>
              <a:xfrm>
                <a:off x="2007467" y="24611355"/>
                <a:ext cx="13324777" cy="3877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：铝塑包装的药片，既有国内合法医疗渠道流失、标识为中文的产品，也有从国外走私入境、标识为外文的产品。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唑吡坦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佐匹克隆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直接口服或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与酒类同服，具有镇静和抗焦虑作用并可能致幻，能降低吸食兴奋类毒品后产生的失眠和抑郁症状，长期使用易成瘾，可导致运动与意识障碍。大剂量下可使人失去意识，因而也常被用于麻醉强奸和抢劫。</a:t>
                </a:r>
              </a:p>
            </p:txBody>
          </p:sp>
          <p:sp>
            <p:nvSpPr>
              <p:cNvPr id="229" name="矩形 228">
                <a:extLst>
                  <a:ext uri="{FF2B5EF4-FFF2-40B4-BE49-F238E27FC236}">
                    <a16:creationId xmlns="" xmlns:a16="http://schemas.microsoft.com/office/drawing/2014/main" id="{86BB5426-F15A-418D-9DBF-C73784E80493}"/>
                  </a:ext>
                </a:extLst>
              </p:cNvPr>
              <p:cNvSpPr/>
              <p:nvPr/>
            </p:nvSpPr>
            <p:spPr>
              <a:xfrm>
                <a:off x="1741655" y="24381833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49439" y="18259895"/>
                <a:ext cx="13839173" cy="5754433"/>
              </a:xfrm>
              <a:prstGeom prst="rect">
                <a:avLst/>
              </a:prstGeom>
            </p:spPr>
          </p:pic>
        </p:grpSp>
      </p:grp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FB60A15A-D58A-458A-9546-2DDDB1A8474C}"/>
              </a:ext>
            </a:extLst>
          </p:cNvPr>
          <p:cNvSpPr txBox="1"/>
          <p:nvPr/>
        </p:nvSpPr>
        <p:spPr>
          <a:xfrm>
            <a:off x="25777861" y="2391532"/>
            <a:ext cx="5146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国家禁毒委员会办公室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EE0C074B-534D-473C-8D87-E2E82778EAD7}"/>
              </a:ext>
            </a:extLst>
          </p:cNvPr>
          <p:cNvGrpSpPr/>
          <p:nvPr/>
        </p:nvGrpSpPr>
        <p:grpSpPr>
          <a:xfrm>
            <a:off x="1379854" y="41474999"/>
            <a:ext cx="30211685" cy="1140255"/>
            <a:chOff x="1379854" y="41474999"/>
            <a:chExt cx="30211685" cy="1140255"/>
          </a:xfrm>
        </p:grpSpPr>
        <p:sp>
          <p:nvSpPr>
            <p:cNvPr id="68" name="矩形: 圆角 67">
              <a:extLst>
                <a:ext uri="{FF2B5EF4-FFF2-40B4-BE49-F238E27FC236}">
                  <a16:creationId xmlns="" xmlns:a16="http://schemas.microsoft.com/office/drawing/2014/main" id="{4954F4C7-A92F-42C9-8233-081AF3039B26}"/>
                </a:ext>
              </a:extLst>
            </p:cNvPr>
            <p:cNvSpPr/>
            <p:nvPr/>
          </p:nvSpPr>
          <p:spPr>
            <a:xfrm>
              <a:off x="1379854" y="41474999"/>
              <a:ext cx="29639580" cy="1140255"/>
            </a:xfrm>
            <a:prstGeom prst="roundRect">
              <a:avLst/>
            </a:prstGeom>
            <a:solidFill>
              <a:srgbClr val="000000">
                <a:alpha val="5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5F60D73D-A345-471B-A3EB-F6F804C6E59C}"/>
                </a:ext>
              </a:extLst>
            </p:cNvPr>
            <p:cNvSpPr txBox="1"/>
            <p:nvPr/>
          </p:nvSpPr>
          <p:spPr>
            <a:xfrm>
              <a:off x="1741655" y="41768127"/>
              <a:ext cx="2984988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主要成分示例：</a:t>
              </a:r>
              <a:r>
                <a:rPr lang="zh-CN" altLang="en-US" sz="3000" b="1" dirty="0">
                  <a:solidFill>
                    <a:srgbClr val="FFAB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粉红色字体表示已管制的物质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r>
                <a:rPr lang="zh-CN" altLang="en-US" sz="3000" b="1" dirty="0">
                  <a:solidFill>
                    <a:srgbClr val="FFD8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黄色字体代表一类物质的统称（既有管制的也有非管制的）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r>
                <a:rPr lang="zh-CN" altLang="en-US" sz="3000" b="1" dirty="0">
                  <a:solidFill>
                    <a:srgbClr val="CBA9E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紫色字体代表未管制但存在危害的物质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9294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F0F0F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矩形 114">
            <a:extLst>
              <a:ext uri="{FF2B5EF4-FFF2-40B4-BE49-F238E27FC236}">
                <a16:creationId xmlns="" xmlns:a16="http://schemas.microsoft.com/office/drawing/2014/main" id="{1E2CD993-1E85-451B-A558-CF5519AE0171}"/>
              </a:ext>
            </a:extLst>
          </p:cNvPr>
          <p:cNvSpPr/>
          <p:nvPr/>
        </p:nvSpPr>
        <p:spPr>
          <a:xfrm>
            <a:off x="0" y="0"/>
            <a:ext cx="32399288" cy="3240000"/>
          </a:xfrm>
          <a:prstGeom prst="rect">
            <a:avLst/>
          </a:prstGeom>
          <a:gradFill flip="none" rotWithShape="1">
            <a:gsLst>
              <a:gs pos="0">
                <a:srgbClr val="408BCE"/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文本框 169">
            <a:extLst>
              <a:ext uri="{FF2B5EF4-FFF2-40B4-BE49-F238E27FC236}">
                <a16:creationId xmlns="" xmlns:a16="http://schemas.microsoft.com/office/drawing/2014/main" id="{4981D43F-2B99-4A4C-8BC6-D0790D6C6E05}"/>
              </a:ext>
            </a:extLst>
          </p:cNvPr>
          <p:cNvSpPr txBox="1"/>
          <p:nvPr/>
        </p:nvSpPr>
        <p:spPr>
          <a:xfrm>
            <a:off x="4725455" y="835170"/>
            <a:ext cx="121703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9600" b="1" spc="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芬太尼类</a:t>
            </a:r>
            <a:r>
              <a:rPr lang="zh-CN" altLang="en-US" sz="9600" b="1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新兴毒品</a:t>
            </a:r>
          </a:p>
        </p:txBody>
      </p:sp>
      <p:pic>
        <p:nvPicPr>
          <p:cNvPr id="237" name="图片 236">
            <a:extLst>
              <a:ext uri="{FF2B5EF4-FFF2-40B4-BE49-F238E27FC236}">
                <a16:creationId xmlns="" xmlns:a16="http://schemas.microsoft.com/office/drawing/2014/main" id="{280D6A8E-4405-45AE-B8A7-8505CA1C64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416" y="540000"/>
            <a:ext cx="2160000" cy="2160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9855" y="3781892"/>
            <a:ext cx="29639579" cy="12291692"/>
            <a:chOff x="1379855" y="4133582"/>
            <a:chExt cx="29639579" cy="12291692"/>
          </a:xfrm>
        </p:grpSpPr>
        <p:grpSp>
          <p:nvGrpSpPr>
            <p:cNvPr id="8" name="组合 7"/>
            <p:cNvGrpSpPr/>
            <p:nvPr/>
          </p:nvGrpSpPr>
          <p:grpSpPr>
            <a:xfrm>
              <a:off x="1379855" y="4133582"/>
              <a:ext cx="14580000" cy="12291692"/>
              <a:chOff x="1379855" y="4133582"/>
              <a:chExt cx="14580000" cy="12291692"/>
            </a:xfrm>
          </p:grpSpPr>
          <p:sp>
            <p:nvSpPr>
              <p:cNvPr id="101" name="任意多边形: 形状 100">
                <a:extLst>
                  <a:ext uri="{FF2B5EF4-FFF2-40B4-BE49-F238E27FC236}">
                    <a16:creationId xmlns="" xmlns:a16="http://schemas.microsoft.com/office/drawing/2014/main" id="{71F212CF-6513-478B-B75C-B3B581FE27B1}"/>
                  </a:ext>
                </a:extLst>
              </p:cNvPr>
              <p:cNvSpPr/>
              <p:nvPr/>
            </p:nvSpPr>
            <p:spPr>
              <a:xfrm>
                <a:off x="1379855" y="4545274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="" xmlns:a16="http://schemas.microsoft.com/office/drawing/2014/main" id="{FF674EBE-67E5-47FD-A95F-73743F2CFB2D}"/>
                  </a:ext>
                </a:extLst>
              </p:cNvPr>
              <p:cNvSpPr txBox="1"/>
              <p:nvPr/>
            </p:nvSpPr>
            <p:spPr>
              <a:xfrm>
                <a:off x="3400425" y="4133582"/>
                <a:ext cx="1057275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</a:t>
                </a:r>
                <a:r>
                  <a:rPr lang="zh-CN" altLang="en-US" sz="4600" b="1" spc="1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医用流失芬太尼制剂</a:t>
                </a:r>
                <a:r>
                  <a:rPr lang="en-US" altLang="zh-CN" sz="4600" b="1" spc="1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</a:t>
                </a:r>
                <a:r>
                  <a:rPr lang="zh-CN" altLang="en-US" sz="4600" b="1" spc="1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国外</a:t>
                </a:r>
                <a:r>
                  <a:rPr lang="en-US" altLang="zh-CN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="" xmlns:a16="http://schemas.microsoft.com/office/drawing/2014/main" id="{9F09B706-F479-4E3A-A10C-492144318ECD}"/>
                  </a:ext>
                </a:extLst>
              </p:cNvPr>
              <p:cNvSpPr txBox="1"/>
              <p:nvPr/>
            </p:nvSpPr>
            <p:spPr>
              <a:xfrm>
                <a:off x="2007467" y="11888496"/>
                <a:ext cx="13324777" cy="3877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：国外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医用芬太尼制剂有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注射剂、透皮贴剂、片剂和口腔含剂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等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多种形态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 smtClean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</a:t>
                </a: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成分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 smtClean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芬太尼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：片剂和口腔含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剂可直接口服，注射剂可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注射使用，透皮贴剂可嚼食。芬太尼是强效麻醉镇痛药物，</a:t>
                </a:r>
                <a:r>
                  <a:rPr lang="zh-TW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其</a:t>
                </a:r>
                <a:r>
                  <a:rPr lang="zh-TW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效果可达吗啡</a:t>
                </a:r>
                <a:r>
                  <a:rPr lang="zh-TW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TW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50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至</a:t>
                </a:r>
                <a:r>
                  <a:rPr lang="zh-TW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100倍</a:t>
                </a:r>
                <a:r>
                  <a:rPr lang="zh-CN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r>
                  <a:rPr lang="zh-TW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成瘾性</a:t>
                </a:r>
                <a:r>
                  <a:rPr lang="zh-TW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和依赖性很强</a:t>
                </a:r>
                <a:r>
                  <a:rPr lang="zh-TW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过量</a:t>
                </a:r>
                <a:r>
                  <a:rPr lang="zh-TW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使用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易</a:t>
                </a:r>
                <a:r>
                  <a:rPr lang="zh-TW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导致</a:t>
                </a:r>
                <a:r>
                  <a:rPr lang="zh-TW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昏迷、呼吸抑制甚至死亡。</a:t>
                </a:r>
                <a:endPara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矩形 95">
                <a:extLst>
                  <a:ext uri="{FF2B5EF4-FFF2-40B4-BE49-F238E27FC236}">
                    <a16:creationId xmlns="" xmlns:a16="http://schemas.microsoft.com/office/drawing/2014/main" id="{B3E03FC4-7900-495E-81CA-08DD77EBD4EF}"/>
                  </a:ext>
                </a:extLst>
              </p:cNvPr>
              <p:cNvSpPr/>
              <p:nvPr/>
            </p:nvSpPr>
            <p:spPr>
              <a:xfrm>
                <a:off x="1741655" y="11629477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49439" y="5509202"/>
                <a:ext cx="13839173" cy="5751107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16439434" y="4133582"/>
              <a:ext cx="14580000" cy="12291692"/>
              <a:chOff x="16439434" y="4133582"/>
              <a:chExt cx="14580000" cy="12291692"/>
            </a:xfrm>
          </p:grpSpPr>
          <p:sp>
            <p:nvSpPr>
              <p:cNvPr id="212" name="任意多边形: 形状 211">
                <a:extLst>
                  <a:ext uri="{FF2B5EF4-FFF2-40B4-BE49-F238E27FC236}">
                    <a16:creationId xmlns="" xmlns:a16="http://schemas.microsoft.com/office/drawing/2014/main" id="{A3DF677E-25F5-4A3B-BD3A-187A6A8B63D9}"/>
                  </a:ext>
                </a:extLst>
              </p:cNvPr>
              <p:cNvSpPr/>
              <p:nvPr/>
            </p:nvSpPr>
            <p:spPr>
              <a:xfrm>
                <a:off x="16439434" y="4545274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3" name="文本框 212">
                <a:extLst>
                  <a:ext uri="{FF2B5EF4-FFF2-40B4-BE49-F238E27FC236}">
                    <a16:creationId xmlns="" xmlns:a16="http://schemas.microsoft.com/office/drawing/2014/main" id="{19465C2E-353F-4AC5-853A-E92F66EC0675}"/>
                  </a:ext>
                </a:extLst>
              </p:cNvPr>
              <p:cNvSpPr txBox="1"/>
              <p:nvPr/>
            </p:nvSpPr>
            <p:spPr>
              <a:xfrm>
                <a:off x="19229434" y="4133582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</a:t>
                </a:r>
                <a:r>
                  <a:rPr lang="zh-CN" altLang="en-US" sz="4600" b="1" spc="1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医用流失芬太尼制剂</a:t>
                </a:r>
                <a:r>
                  <a:rPr lang="en-US" altLang="zh-CN" sz="4600" b="1" spc="1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</a:t>
                </a:r>
                <a:r>
                  <a:rPr lang="zh-CN" altLang="en-US" sz="4600" b="1" spc="1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国内</a:t>
                </a:r>
                <a:r>
                  <a:rPr lang="en-US" altLang="zh-CN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4" name="文本框 213">
                <a:extLst>
                  <a:ext uri="{FF2B5EF4-FFF2-40B4-BE49-F238E27FC236}">
                    <a16:creationId xmlns="" xmlns:a16="http://schemas.microsoft.com/office/drawing/2014/main" id="{C41A5D26-DAE5-498B-91AF-CB4D530ABAC5}"/>
                  </a:ext>
                </a:extLst>
              </p:cNvPr>
              <p:cNvSpPr txBox="1"/>
              <p:nvPr/>
            </p:nvSpPr>
            <p:spPr>
              <a:xfrm>
                <a:off x="17067046" y="11842697"/>
                <a:ext cx="13324777" cy="3877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国内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医用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芬太尼制剂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注射剂和透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皮贴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剂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两种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形态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 smtClean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芬太尼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en-US" sz="3000" b="1" dirty="0" smtClean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瑞芬太尼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en-US" sz="3000" b="1" dirty="0" smtClean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舒芬太尼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：注射剂可注射使用，透皮贴剂可嚼食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。芬太尼、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瑞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芬太尼、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舒芬太尼均能</a:t>
                </a:r>
                <a:r>
                  <a:rPr lang="zh-TW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作用</a:t>
                </a:r>
                <a:r>
                  <a:rPr lang="zh-TW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于体内阿片</a:t>
                </a:r>
                <a:r>
                  <a:rPr lang="zh-TW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受体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，医学上可用于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麻醉及镇痛治疗</a:t>
                </a:r>
                <a:r>
                  <a:rPr lang="zh-CN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流入非法渠道后常作为海洛因的替代品滥用</a:t>
                </a:r>
                <a:r>
                  <a:rPr lang="zh-TW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r>
                  <a:rPr lang="zh-TW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其成瘾性和依赖性很</a:t>
                </a:r>
                <a:r>
                  <a:rPr lang="zh-TW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强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，可导致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呼吸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抑制、呼吸暂停、骨骼肌强直、肌阵挛、低血压、心动过缓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等，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过量极易致死</a:t>
                </a:r>
                <a:r>
                  <a:rPr lang="zh-TW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5" name="矩形 214">
                <a:extLst>
                  <a:ext uri="{FF2B5EF4-FFF2-40B4-BE49-F238E27FC236}">
                    <a16:creationId xmlns="" xmlns:a16="http://schemas.microsoft.com/office/drawing/2014/main" id="{1034D858-C60D-46E6-BA77-877A55EBCFF3}"/>
                  </a:ext>
                </a:extLst>
              </p:cNvPr>
              <p:cNvSpPr/>
              <p:nvPr/>
            </p:nvSpPr>
            <p:spPr>
              <a:xfrm>
                <a:off x="16801234" y="11629477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810678" y="5509202"/>
                <a:ext cx="13839171" cy="5751107"/>
              </a:xfrm>
              <a:prstGeom prst="rect">
                <a:avLst/>
              </a:prstGeom>
            </p:spPr>
          </p:pic>
        </p:grpSp>
      </p:grpSp>
      <p:grpSp>
        <p:nvGrpSpPr>
          <p:cNvPr id="13" name="组合 12"/>
          <p:cNvGrpSpPr/>
          <p:nvPr/>
        </p:nvGrpSpPr>
        <p:grpSpPr>
          <a:xfrm>
            <a:off x="1379855" y="28910630"/>
            <a:ext cx="29639579" cy="12291692"/>
            <a:chOff x="1379855" y="29638293"/>
            <a:chExt cx="29639579" cy="12291692"/>
          </a:xfrm>
        </p:grpSpPr>
        <p:grpSp>
          <p:nvGrpSpPr>
            <p:cNvPr id="11" name="组合 10"/>
            <p:cNvGrpSpPr/>
            <p:nvPr/>
          </p:nvGrpSpPr>
          <p:grpSpPr>
            <a:xfrm>
              <a:off x="1379855" y="29638293"/>
              <a:ext cx="14580000" cy="12291692"/>
              <a:chOff x="1379855" y="29638293"/>
              <a:chExt cx="14580000" cy="12291692"/>
            </a:xfrm>
          </p:grpSpPr>
          <p:sp>
            <p:nvSpPr>
              <p:cNvPr id="240" name="任意多边形: 形状 239">
                <a:extLst>
                  <a:ext uri="{FF2B5EF4-FFF2-40B4-BE49-F238E27FC236}">
                    <a16:creationId xmlns="" xmlns:a16="http://schemas.microsoft.com/office/drawing/2014/main" id="{F38FD8E7-A5C4-4D52-91DD-59AEE78AB075}"/>
                  </a:ext>
                </a:extLst>
              </p:cNvPr>
              <p:cNvSpPr/>
              <p:nvPr/>
            </p:nvSpPr>
            <p:spPr>
              <a:xfrm>
                <a:off x="1379855" y="30049985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1" name="文本框 240">
                <a:extLst>
                  <a:ext uri="{FF2B5EF4-FFF2-40B4-BE49-F238E27FC236}">
                    <a16:creationId xmlns="" xmlns:a16="http://schemas.microsoft.com/office/drawing/2014/main" id="{D626F530-DE81-41F5-92E7-1E396390B8FB}"/>
                  </a:ext>
                </a:extLst>
              </p:cNvPr>
              <p:cNvSpPr txBox="1"/>
              <p:nvPr/>
            </p:nvSpPr>
            <p:spPr>
              <a:xfrm>
                <a:off x="4169855" y="29638293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非法</a:t>
                </a:r>
                <a:r>
                  <a:rPr lang="zh-CN" altLang="en-US" sz="4600" b="1" spc="1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生产的芬太尼</a:t>
                </a:r>
                <a:r>
                  <a:rPr lang="zh-CN" altLang="en-US" sz="4600" b="1" spc="1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制剂</a:t>
                </a:r>
                <a:r>
                  <a:rPr lang="en-US" altLang="zh-CN" sz="4600" b="1" spc="1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</a:t>
                </a:r>
                <a:r>
                  <a:rPr lang="zh-CN" altLang="en-US" sz="4600" b="1" spc="1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国外 </a:t>
                </a:r>
                <a:r>
                  <a:rPr lang="en-US" altLang="zh-CN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2" name="文本框 241">
                <a:extLst>
                  <a:ext uri="{FF2B5EF4-FFF2-40B4-BE49-F238E27FC236}">
                    <a16:creationId xmlns="" xmlns:a16="http://schemas.microsoft.com/office/drawing/2014/main" id="{51F34326-163C-40B9-B2F9-98DA1393852B}"/>
                  </a:ext>
                </a:extLst>
              </p:cNvPr>
              <p:cNvSpPr txBox="1"/>
              <p:nvPr/>
            </p:nvSpPr>
            <p:spPr>
              <a:xfrm>
                <a:off x="2007467" y="37393207"/>
                <a:ext cx="13324777" cy="3877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：外观类似羟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考酮或氢可酮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等药物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片剂，或简易胶囊。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 smtClean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芬太尼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及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各种</a:t>
                </a:r>
                <a:r>
                  <a:rPr lang="zh-CN" altLang="en-US" sz="3000" b="1" dirty="0" smtClean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芬太尼类似物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：直接口服。一般冒充合法渠道流出的药物，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出售给羟考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酮、氢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可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酮等阿片类药物成瘾的吸毒人员。由于地下工厂质量控制水平较低，不同批次产品中芬太尼类物质含量差异较大，而吸食者难以进行分辨，按平时正常用量服用高含量制剂后极易造成急性中毒甚至死亡。</a:t>
                </a:r>
                <a:endParaRPr lang="en-US" altLang="zh-CN" sz="3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3" name="矩形 242">
                <a:extLst>
                  <a:ext uri="{FF2B5EF4-FFF2-40B4-BE49-F238E27FC236}">
                    <a16:creationId xmlns="" xmlns:a16="http://schemas.microsoft.com/office/drawing/2014/main" id="{994BB12B-462C-428F-831C-3BBA56ED7898}"/>
                  </a:ext>
                </a:extLst>
              </p:cNvPr>
              <p:cNvSpPr/>
              <p:nvPr/>
            </p:nvSpPr>
            <p:spPr>
              <a:xfrm>
                <a:off x="1741655" y="37134188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49440" y="31013913"/>
                <a:ext cx="13839171" cy="5751107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16439434" y="29638293"/>
              <a:ext cx="14580000" cy="12291692"/>
              <a:chOff x="16439434" y="29638293"/>
              <a:chExt cx="14580000" cy="12291692"/>
            </a:xfrm>
          </p:grpSpPr>
          <p:sp>
            <p:nvSpPr>
              <p:cNvPr id="234" name="任意多边形: 形状 233">
                <a:extLst>
                  <a:ext uri="{FF2B5EF4-FFF2-40B4-BE49-F238E27FC236}">
                    <a16:creationId xmlns="" xmlns:a16="http://schemas.microsoft.com/office/drawing/2014/main" id="{12EF3061-F6B9-4D91-A571-22E84F116093}"/>
                  </a:ext>
                </a:extLst>
              </p:cNvPr>
              <p:cNvSpPr/>
              <p:nvPr/>
            </p:nvSpPr>
            <p:spPr>
              <a:xfrm>
                <a:off x="16439434" y="30049985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5" name="文本框 234">
                <a:extLst>
                  <a:ext uri="{FF2B5EF4-FFF2-40B4-BE49-F238E27FC236}">
                    <a16:creationId xmlns="" xmlns:a16="http://schemas.microsoft.com/office/drawing/2014/main" id="{B02DDEB5-A022-4A7B-ABB5-7F0144DC85C2}"/>
                  </a:ext>
                </a:extLst>
              </p:cNvPr>
              <p:cNvSpPr txBox="1"/>
              <p:nvPr/>
            </p:nvSpPr>
            <p:spPr>
              <a:xfrm>
                <a:off x="19229434" y="29638293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非法</a:t>
                </a:r>
                <a:r>
                  <a:rPr lang="zh-CN" altLang="en-US" sz="4600" b="1" spc="1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生产的芬太尼</a:t>
                </a:r>
                <a:r>
                  <a:rPr lang="zh-CN" altLang="en-US" sz="4600" b="1" spc="1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制剂</a:t>
                </a:r>
                <a:r>
                  <a:rPr lang="en-US" altLang="zh-CN" sz="4600" b="1" spc="1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</a:t>
                </a:r>
                <a:r>
                  <a:rPr lang="zh-CN" altLang="en-US" sz="4600" b="1" spc="1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国内 </a:t>
                </a:r>
                <a:r>
                  <a:rPr lang="en-US" altLang="zh-CN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文本框 235">
                <a:extLst>
                  <a:ext uri="{FF2B5EF4-FFF2-40B4-BE49-F238E27FC236}">
                    <a16:creationId xmlns="" xmlns:a16="http://schemas.microsoft.com/office/drawing/2014/main" id="{324FD9FB-2DBB-472F-A690-70662FBD9EAE}"/>
                  </a:ext>
                </a:extLst>
              </p:cNvPr>
              <p:cNvSpPr txBox="1"/>
              <p:nvPr/>
            </p:nvSpPr>
            <p:spPr>
              <a:xfrm>
                <a:off x="17067046" y="37422704"/>
                <a:ext cx="13324777" cy="3877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：瓶装或铝箔包装的胶囊，常以特效戒毒药的名义出售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，印刷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和包装较为粗糙。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 smtClean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芬太尼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及</a:t>
                </a:r>
                <a:r>
                  <a:rPr lang="zh-CN" altLang="en-US" sz="3000" b="1" dirty="0" smtClean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地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芬诺酯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en-US" sz="3000" b="1" dirty="0" smtClean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曲马多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等阿片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类物质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直接口服，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吸毒者用其取代海洛因后不会产生戒断症状，同时尿检呈吗啡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阴性。但实际上并不能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真正戒除毒瘾，特别是芬太尼等成分的危害较海洛因更强，大量使用可诱发呼吸抑制甚至死亡。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8" name="矩形 237">
                <a:extLst>
                  <a:ext uri="{FF2B5EF4-FFF2-40B4-BE49-F238E27FC236}">
                    <a16:creationId xmlns="" xmlns:a16="http://schemas.microsoft.com/office/drawing/2014/main" id="{5E93B1C1-94FA-41F2-AA97-3558BD9B615F}"/>
                  </a:ext>
                </a:extLst>
              </p:cNvPr>
              <p:cNvSpPr/>
              <p:nvPr/>
            </p:nvSpPr>
            <p:spPr>
              <a:xfrm>
                <a:off x="16801234" y="37134188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809019" y="31013913"/>
                <a:ext cx="13839171" cy="5751107"/>
              </a:xfrm>
              <a:prstGeom prst="rect">
                <a:avLst/>
              </a:prstGeom>
            </p:spPr>
          </p:pic>
        </p:grpSp>
      </p:grpSp>
      <p:grpSp>
        <p:nvGrpSpPr>
          <p:cNvPr id="17" name="组合 16"/>
          <p:cNvGrpSpPr/>
          <p:nvPr/>
        </p:nvGrpSpPr>
        <p:grpSpPr>
          <a:xfrm>
            <a:off x="1379855" y="16346261"/>
            <a:ext cx="29639579" cy="12291692"/>
            <a:chOff x="1379855" y="16885938"/>
            <a:chExt cx="29639579" cy="12291692"/>
          </a:xfrm>
        </p:grpSpPr>
        <p:grpSp>
          <p:nvGrpSpPr>
            <p:cNvPr id="16" name="组合 15"/>
            <p:cNvGrpSpPr/>
            <p:nvPr/>
          </p:nvGrpSpPr>
          <p:grpSpPr>
            <a:xfrm>
              <a:off x="16439434" y="16885938"/>
              <a:ext cx="14580000" cy="12291692"/>
              <a:chOff x="16439434" y="16885938"/>
              <a:chExt cx="14580000" cy="12291692"/>
            </a:xfrm>
          </p:grpSpPr>
          <p:sp>
            <p:nvSpPr>
              <p:cNvPr id="221" name="任意多边形: 形状 220">
                <a:extLst>
                  <a:ext uri="{FF2B5EF4-FFF2-40B4-BE49-F238E27FC236}">
                    <a16:creationId xmlns="" xmlns:a16="http://schemas.microsoft.com/office/drawing/2014/main" id="{3DE86B9B-9729-4C12-BDCA-66A71AA680C8}"/>
                  </a:ext>
                </a:extLst>
              </p:cNvPr>
              <p:cNvSpPr/>
              <p:nvPr/>
            </p:nvSpPr>
            <p:spPr>
              <a:xfrm>
                <a:off x="16439434" y="17297630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2" name="文本框 221">
                <a:extLst>
                  <a:ext uri="{FF2B5EF4-FFF2-40B4-BE49-F238E27FC236}">
                    <a16:creationId xmlns="" xmlns:a16="http://schemas.microsoft.com/office/drawing/2014/main" id="{DF9FA095-4700-4EC9-9E15-17E8F6DCCE9C}"/>
                  </a:ext>
                </a:extLst>
              </p:cNvPr>
              <p:cNvSpPr txBox="1"/>
              <p:nvPr/>
            </p:nvSpPr>
            <p:spPr>
              <a:xfrm>
                <a:off x="19229434" y="16885938"/>
                <a:ext cx="9121922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非法</a:t>
                </a:r>
                <a:r>
                  <a:rPr lang="zh-CN" altLang="en-US" sz="4600" b="1" spc="1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生产的芬太尼类似物 </a:t>
                </a:r>
                <a:r>
                  <a:rPr lang="en-US" altLang="zh-CN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3" name="文本框 222">
                <a:extLst>
                  <a:ext uri="{FF2B5EF4-FFF2-40B4-BE49-F238E27FC236}">
                    <a16:creationId xmlns="" xmlns:a16="http://schemas.microsoft.com/office/drawing/2014/main" id="{2C03C786-0ED4-4988-B775-99371F71F15E}"/>
                  </a:ext>
                </a:extLst>
              </p:cNvPr>
              <p:cNvSpPr txBox="1"/>
              <p:nvPr/>
            </p:nvSpPr>
            <p:spPr>
              <a:xfrm>
                <a:off x="17067046" y="24611355"/>
                <a:ext cx="13324777" cy="3877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：白色粉末，通常使用透明自封袋或锡箔纸包装袋进行包装。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 smtClean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</a:t>
                </a: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成分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卡</a:t>
                </a:r>
                <a:r>
                  <a:rPr lang="zh-CN" altLang="en-US" sz="3000" b="1" dirty="0" smtClean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芬太尼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呋喃芬太尼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丁酰芬太尼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等</a:t>
                </a:r>
                <a:r>
                  <a:rPr lang="zh-CN" altLang="en-US" sz="3000" b="1" dirty="0" smtClean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芬太尼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类似物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 smtClean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：需掺杂稀释后使用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。该类物质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与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芬太尼的化学结构相似，具有类似芬太尼的麻醉和镇痛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作用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其中一些品种的药效较芬太尼更强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例如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卡芬太尼可达吗啡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10000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倍左右。芬太尼类似物的滥用危害也与芬太尼接近，都具有较强的</a:t>
                </a:r>
                <a:r>
                  <a:rPr lang="zh-TW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成瘾性</a:t>
                </a:r>
                <a:r>
                  <a:rPr lang="zh-TW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</a:t>
                </a:r>
                <a:r>
                  <a:rPr lang="zh-TW" altLang="zh-CN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依赖性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过量易</a:t>
                </a:r>
                <a:r>
                  <a:rPr lang="zh-TW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导致昏迷、呼吸抑制甚至死亡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4" name="矩形 223">
                <a:extLst>
                  <a:ext uri="{FF2B5EF4-FFF2-40B4-BE49-F238E27FC236}">
                    <a16:creationId xmlns="" xmlns:a16="http://schemas.microsoft.com/office/drawing/2014/main" id="{BBB7E797-D657-4F6C-A713-0752EF17AB84}"/>
                  </a:ext>
                </a:extLst>
              </p:cNvPr>
              <p:cNvSpPr/>
              <p:nvPr/>
            </p:nvSpPr>
            <p:spPr>
              <a:xfrm>
                <a:off x="16801234" y="24381833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806677" y="18259895"/>
                <a:ext cx="13847172" cy="5754432"/>
              </a:xfrm>
              <a:prstGeom prst="rect">
                <a:avLst/>
              </a:prstGeom>
            </p:spPr>
          </p:pic>
        </p:grpSp>
        <p:grpSp>
          <p:nvGrpSpPr>
            <p:cNvPr id="15" name="组合 14"/>
            <p:cNvGrpSpPr/>
            <p:nvPr/>
          </p:nvGrpSpPr>
          <p:grpSpPr>
            <a:xfrm>
              <a:off x="1379855" y="16885938"/>
              <a:ext cx="14580000" cy="12291692"/>
              <a:chOff x="1379855" y="16885938"/>
              <a:chExt cx="14580000" cy="12291692"/>
            </a:xfrm>
          </p:grpSpPr>
          <p:sp>
            <p:nvSpPr>
              <p:cNvPr id="226" name="任意多边形: 形状 225">
                <a:extLst>
                  <a:ext uri="{FF2B5EF4-FFF2-40B4-BE49-F238E27FC236}">
                    <a16:creationId xmlns="" xmlns:a16="http://schemas.microsoft.com/office/drawing/2014/main" id="{37D75C16-4A97-41E4-8BB8-EC7A6AD000A8}"/>
                  </a:ext>
                </a:extLst>
              </p:cNvPr>
              <p:cNvSpPr/>
              <p:nvPr/>
            </p:nvSpPr>
            <p:spPr>
              <a:xfrm>
                <a:off x="1379855" y="17297630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7" name="文本框 226">
                <a:extLst>
                  <a:ext uri="{FF2B5EF4-FFF2-40B4-BE49-F238E27FC236}">
                    <a16:creationId xmlns="" xmlns:a16="http://schemas.microsoft.com/office/drawing/2014/main" id="{3BF565CC-ECCB-4DDD-8EEF-B85F1A4468FF}"/>
                  </a:ext>
                </a:extLst>
              </p:cNvPr>
              <p:cNvSpPr txBox="1"/>
              <p:nvPr/>
            </p:nvSpPr>
            <p:spPr>
              <a:xfrm>
                <a:off x="4169855" y="16885938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非法</a:t>
                </a:r>
                <a:r>
                  <a:rPr lang="zh-CN" altLang="en-US" sz="4600" b="1" spc="1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生产的芬太尼</a:t>
                </a:r>
                <a:r>
                  <a:rPr lang="en-US" altLang="zh-CN" sz="4600" b="1" spc="500" dirty="0" smtClean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8" name="文本框 227">
                <a:extLst>
                  <a:ext uri="{FF2B5EF4-FFF2-40B4-BE49-F238E27FC236}">
                    <a16:creationId xmlns="" xmlns:a16="http://schemas.microsoft.com/office/drawing/2014/main" id="{FBC09980-F852-4CCB-9AE5-280D558646A8}"/>
                  </a:ext>
                </a:extLst>
              </p:cNvPr>
              <p:cNvSpPr txBox="1"/>
              <p:nvPr/>
            </p:nvSpPr>
            <p:spPr>
              <a:xfrm>
                <a:off x="2007467" y="24611355"/>
                <a:ext cx="13324777" cy="3877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：白色粉末，通常使用透明自封袋或锡箔纸包装袋进行包装。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芬太尼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 smtClean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需掺杂稀释后使用。药理作用与医用流失的芬太尼制剂相同，但由于为非法产品，质量控制较差，往往含有多种杂质，对人体危害更大。未掺杂稀释的粉末中芬太尼含量较高，通过呼吸道或皮肤接触吸入少量即可导致急性中毒，数毫克即能导致死亡。</a:t>
                </a:r>
                <a:endParaRPr lang="en-US" altLang="zh-CN" sz="3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9" name="矩形 228">
                <a:extLst>
                  <a:ext uri="{FF2B5EF4-FFF2-40B4-BE49-F238E27FC236}">
                    <a16:creationId xmlns="" xmlns:a16="http://schemas.microsoft.com/office/drawing/2014/main" id="{86BB5426-F15A-418D-9DBF-C73784E80493}"/>
                  </a:ext>
                </a:extLst>
              </p:cNvPr>
              <p:cNvSpPr/>
              <p:nvPr/>
            </p:nvSpPr>
            <p:spPr>
              <a:xfrm>
                <a:off x="1741655" y="24381833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49440" y="18261558"/>
                <a:ext cx="13839171" cy="5751106"/>
              </a:xfrm>
              <a:prstGeom prst="rect">
                <a:avLst/>
              </a:prstGeom>
            </p:spPr>
          </p:pic>
        </p:grpSp>
      </p:grp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FB60A15A-D58A-458A-9546-2DDDB1A8474C}"/>
              </a:ext>
            </a:extLst>
          </p:cNvPr>
          <p:cNvSpPr txBox="1"/>
          <p:nvPr/>
        </p:nvSpPr>
        <p:spPr>
          <a:xfrm>
            <a:off x="25777861" y="2391532"/>
            <a:ext cx="5146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国家禁毒委员会办公室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EE0C074B-534D-473C-8D87-E2E82778EAD7}"/>
              </a:ext>
            </a:extLst>
          </p:cNvPr>
          <p:cNvGrpSpPr/>
          <p:nvPr/>
        </p:nvGrpSpPr>
        <p:grpSpPr>
          <a:xfrm>
            <a:off x="1379854" y="41474999"/>
            <a:ext cx="30211685" cy="1140255"/>
            <a:chOff x="1379854" y="41474999"/>
            <a:chExt cx="30211685" cy="1140255"/>
          </a:xfrm>
        </p:grpSpPr>
        <p:sp>
          <p:nvSpPr>
            <p:cNvPr id="68" name="矩形: 圆角 67">
              <a:extLst>
                <a:ext uri="{FF2B5EF4-FFF2-40B4-BE49-F238E27FC236}">
                  <a16:creationId xmlns="" xmlns:a16="http://schemas.microsoft.com/office/drawing/2014/main" id="{4954F4C7-A92F-42C9-8233-081AF3039B26}"/>
                </a:ext>
              </a:extLst>
            </p:cNvPr>
            <p:cNvSpPr/>
            <p:nvPr/>
          </p:nvSpPr>
          <p:spPr>
            <a:xfrm>
              <a:off x="1379854" y="41474999"/>
              <a:ext cx="29639580" cy="1140255"/>
            </a:xfrm>
            <a:prstGeom prst="roundRect">
              <a:avLst/>
            </a:prstGeom>
            <a:solidFill>
              <a:srgbClr val="000000">
                <a:alpha val="5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5F60D73D-A345-471B-A3EB-F6F804C6E59C}"/>
                </a:ext>
              </a:extLst>
            </p:cNvPr>
            <p:cNvSpPr txBox="1"/>
            <p:nvPr/>
          </p:nvSpPr>
          <p:spPr>
            <a:xfrm>
              <a:off x="1741655" y="41768127"/>
              <a:ext cx="2984988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主要成分示例：</a:t>
              </a:r>
              <a:r>
                <a:rPr lang="zh-CN" altLang="en-US" sz="3000" b="1" dirty="0">
                  <a:solidFill>
                    <a:srgbClr val="FFAB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粉红色字体表示已管制的物质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r>
                <a:rPr lang="zh-CN" altLang="en-US" sz="3000" b="1" dirty="0">
                  <a:solidFill>
                    <a:srgbClr val="FFD8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黄色字体代表一类物质的统称（既有管制的也有非管制的）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r>
                <a:rPr lang="zh-CN" altLang="en-US" sz="3000" b="1" dirty="0">
                  <a:solidFill>
                    <a:srgbClr val="CBA9E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紫色字体代表未管制但存在危害的物质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8203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F0F0F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矩形 114">
            <a:extLst>
              <a:ext uri="{FF2B5EF4-FFF2-40B4-BE49-F238E27FC236}">
                <a16:creationId xmlns="" xmlns:a16="http://schemas.microsoft.com/office/drawing/2014/main" id="{1E2CD993-1E85-451B-A558-CF5519AE0171}"/>
              </a:ext>
            </a:extLst>
          </p:cNvPr>
          <p:cNvSpPr/>
          <p:nvPr/>
        </p:nvSpPr>
        <p:spPr>
          <a:xfrm>
            <a:off x="0" y="0"/>
            <a:ext cx="32399288" cy="3240000"/>
          </a:xfrm>
          <a:prstGeom prst="rect">
            <a:avLst/>
          </a:prstGeom>
          <a:gradFill flip="none" rotWithShape="1">
            <a:gsLst>
              <a:gs pos="0">
                <a:srgbClr val="408BCE"/>
              </a:gs>
              <a:gs pos="23000">
                <a:schemeClr val="accent5">
                  <a:lumMod val="89000"/>
                </a:schemeClr>
              </a:gs>
              <a:gs pos="69000">
                <a:schemeClr val="accent5">
                  <a:lumMod val="75000"/>
                </a:schemeClr>
              </a:gs>
              <a:gs pos="97000">
                <a:schemeClr val="accent5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0" name="文本框 169">
            <a:extLst>
              <a:ext uri="{FF2B5EF4-FFF2-40B4-BE49-F238E27FC236}">
                <a16:creationId xmlns="" xmlns:a16="http://schemas.microsoft.com/office/drawing/2014/main" id="{4981D43F-2B99-4A4C-8BC6-D0790D6C6E05}"/>
              </a:ext>
            </a:extLst>
          </p:cNvPr>
          <p:cNvSpPr txBox="1"/>
          <p:nvPr/>
        </p:nvSpPr>
        <p:spPr>
          <a:xfrm>
            <a:off x="4725455" y="835170"/>
            <a:ext cx="108366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9600" b="1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其他类新兴毒品</a:t>
            </a:r>
          </a:p>
        </p:txBody>
      </p:sp>
      <p:pic>
        <p:nvPicPr>
          <p:cNvPr id="237" name="图片 236">
            <a:extLst>
              <a:ext uri="{FF2B5EF4-FFF2-40B4-BE49-F238E27FC236}">
                <a16:creationId xmlns="" xmlns:a16="http://schemas.microsoft.com/office/drawing/2014/main" id="{280D6A8E-4405-45AE-B8A7-8505CA1C64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416" y="540000"/>
            <a:ext cx="2160000" cy="2160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379855" y="28910630"/>
            <a:ext cx="29639579" cy="12291692"/>
            <a:chOff x="1379855" y="29638293"/>
            <a:chExt cx="29639579" cy="12291692"/>
          </a:xfrm>
        </p:grpSpPr>
        <p:grpSp>
          <p:nvGrpSpPr>
            <p:cNvPr id="13" name="组合 12"/>
            <p:cNvGrpSpPr/>
            <p:nvPr/>
          </p:nvGrpSpPr>
          <p:grpSpPr>
            <a:xfrm>
              <a:off x="1379855" y="29638293"/>
              <a:ext cx="14580000" cy="12291692"/>
              <a:chOff x="1379855" y="29638293"/>
              <a:chExt cx="14580000" cy="12291692"/>
            </a:xfrm>
          </p:grpSpPr>
          <p:sp>
            <p:nvSpPr>
              <p:cNvPr id="240" name="任意多边形: 形状 239">
                <a:extLst>
                  <a:ext uri="{FF2B5EF4-FFF2-40B4-BE49-F238E27FC236}">
                    <a16:creationId xmlns="" xmlns:a16="http://schemas.microsoft.com/office/drawing/2014/main" id="{F38FD8E7-A5C4-4D52-91DD-59AEE78AB075}"/>
                  </a:ext>
                </a:extLst>
              </p:cNvPr>
              <p:cNvSpPr/>
              <p:nvPr/>
            </p:nvSpPr>
            <p:spPr>
              <a:xfrm>
                <a:off x="1379855" y="30049985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1" name="文本框 240">
                <a:extLst>
                  <a:ext uri="{FF2B5EF4-FFF2-40B4-BE49-F238E27FC236}">
                    <a16:creationId xmlns="" xmlns:a16="http://schemas.microsoft.com/office/drawing/2014/main" id="{D626F530-DE81-41F5-92E7-1E396390B8FB}"/>
                  </a:ext>
                </a:extLst>
              </p:cNvPr>
              <p:cNvSpPr txBox="1"/>
              <p:nvPr/>
            </p:nvSpPr>
            <p:spPr>
              <a:xfrm>
                <a:off x="4169855" y="29638293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笑 气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2" name="文本框 241">
                <a:extLst>
                  <a:ext uri="{FF2B5EF4-FFF2-40B4-BE49-F238E27FC236}">
                    <a16:creationId xmlns="" xmlns:a16="http://schemas.microsoft.com/office/drawing/2014/main" id="{51F34326-163C-40B9-B2F9-98DA1393852B}"/>
                  </a:ext>
                </a:extLst>
              </p:cNvPr>
              <p:cNvSpPr txBox="1"/>
              <p:nvPr/>
            </p:nvSpPr>
            <p:spPr>
              <a:xfrm>
                <a:off x="2007467" y="37393207"/>
                <a:ext cx="13324777" cy="3877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：密封的金属材质气弹，外包装多标注为奶油发泡剂，原产台湾的产品最为常见。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r>
                  <a:rPr lang="zh-CN" altLang="en-US" sz="3000" b="1" dirty="0">
                    <a:solidFill>
                      <a:srgbClr val="CBA9E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一氧化二氮</a:t>
                </a:r>
                <a:endParaRPr lang="en-US" altLang="zh-CN" sz="3000" b="1" dirty="0">
                  <a:solidFill>
                    <a:srgbClr val="CBA9E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：一般插入奶泡枪或充入气球内吸食，可使人失去痛感并发笑，同时伴有欣快感，由于作用短暂需多次反复吸食，易造成大脑缺氧并导致中枢神经系统受损，引起记忆力下降、反应迟钝、精神障碍甚至瘫痪。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3" name="矩形 242">
                <a:extLst>
                  <a:ext uri="{FF2B5EF4-FFF2-40B4-BE49-F238E27FC236}">
                    <a16:creationId xmlns="" xmlns:a16="http://schemas.microsoft.com/office/drawing/2014/main" id="{994BB12B-462C-428F-831C-3BBA56ED7898}"/>
                  </a:ext>
                </a:extLst>
              </p:cNvPr>
              <p:cNvSpPr/>
              <p:nvPr/>
            </p:nvSpPr>
            <p:spPr>
              <a:xfrm>
                <a:off x="1741655" y="37134188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4" name="图片 243">
                <a:extLst>
                  <a:ext uri="{FF2B5EF4-FFF2-40B4-BE49-F238E27FC236}">
                    <a16:creationId xmlns="" xmlns:a16="http://schemas.microsoft.com/office/drawing/2014/main" id="{BFB9C5E2-2252-4539-A837-631CEFC96D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49440" y="31012253"/>
                <a:ext cx="13840830" cy="5755122"/>
              </a:xfrm>
              <a:prstGeom prst="rect">
                <a:avLst/>
              </a:prstGeom>
            </p:spPr>
          </p:pic>
        </p:grpSp>
        <p:grpSp>
          <p:nvGrpSpPr>
            <p:cNvPr id="14" name="组合 13"/>
            <p:cNvGrpSpPr/>
            <p:nvPr/>
          </p:nvGrpSpPr>
          <p:grpSpPr>
            <a:xfrm>
              <a:off x="16439434" y="29638293"/>
              <a:ext cx="14580000" cy="12291692"/>
              <a:chOff x="16439434" y="29638293"/>
              <a:chExt cx="14580000" cy="12291692"/>
            </a:xfrm>
          </p:grpSpPr>
          <p:sp>
            <p:nvSpPr>
              <p:cNvPr id="234" name="任意多边形: 形状 233">
                <a:extLst>
                  <a:ext uri="{FF2B5EF4-FFF2-40B4-BE49-F238E27FC236}">
                    <a16:creationId xmlns="" xmlns:a16="http://schemas.microsoft.com/office/drawing/2014/main" id="{12EF3061-F6B9-4D91-A571-22E84F116093}"/>
                  </a:ext>
                </a:extLst>
              </p:cNvPr>
              <p:cNvSpPr/>
              <p:nvPr/>
            </p:nvSpPr>
            <p:spPr>
              <a:xfrm>
                <a:off x="16439434" y="30049985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5" name="文本框 234">
                <a:extLst>
                  <a:ext uri="{FF2B5EF4-FFF2-40B4-BE49-F238E27FC236}">
                    <a16:creationId xmlns="" xmlns:a16="http://schemas.microsoft.com/office/drawing/2014/main" id="{B02DDEB5-A022-4A7B-ABB5-7F0144DC85C2}"/>
                  </a:ext>
                </a:extLst>
              </p:cNvPr>
              <p:cNvSpPr txBox="1"/>
              <p:nvPr/>
            </p:nvSpPr>
            <p:spPr>
              <a:xfrm>
                <a:off x="19229434" y="29638293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RUSH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文本框 235">
                <a:extLst>
                  <a:ext uri="{FF2B5EF4-FFF2-40B4-BE49-F238E27FC236}">
                    <a16:creationId xmlns="" xmlns:a16="http://schemas.microsoft.com/office/drawing/2014/main" id="{324FD9FB-2DBB-472F-A690-70662FBD9EAE}"/>
                  </a:ext>
                </a:extLst>
              </p:cNvPr>
              <p:cNvSpPr txBox="1"/>
              <p:nvPr/>
            </p:nvSpPr>
            <p:spPr>
              <a:xfrm>
                <a:off x="17067046" y="37393207"/>
                <a:ext cx="13324777" cy="3830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：瓶装液体，气味类似汽油，内部有小珠，摇晃时能听到响声，通常标有“</a:t>
                </a:r>
                <a:r>
                  <a:rPr lang="en-US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Rush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”、“</a:t>
                </a:r>
                <a:r>
                  <a:rPr lang="en-US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Poppers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”等字样。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：以</a:t>
                </a:r>
                <a:r>
                  <a:rPr lang="zh-CN" altLang="en-US" sz="3000" b="1" dirty="0">
                    <a:solidFill>
                      <a:srgbClr val="CBA9E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亚硝酸异丁酯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为代表的多种</a:t>
                </a:r>
                <a:r>
                  <a:rPr lang="zh-CN" altLang="en-US" sz="3000" b="1" dirty="0">
                    <a:solidFill>
                      <a:srgbClr val="CBA9E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亚硝酸酯类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新精神活性物质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：一般直接打开瓶盖吸入挥发的气体，多见于男同性恋群体，具有扩张血管和松弛平滑肌作用，同时有兴奋效果，长期使用可造成视网膜伤害甚至失明，并导致心脏受损引发晕厥、休克甚至心源性猝死。</a:t>
                </a:r>
              </a:p>
            </p:txBody>
          </p:sp>
          <p:sp>
            <p:nvSpPr>
              <p:cNvPr id="238" name="矩形 237">
                <a:extLst>
                  <a:ext uri="{FF2B5EF4-FFF2-40B4-BE49-F238E27FC236}">
                    <a16:creationId xmlns="" xmlns:a16="http://schemas.microsoft.com/office/drawing/2014/main" id="{5E93B1C1-94FA-41F2-AA97-3558BD9B615F}"/>
                  </a:ext>
                </a:extLst>
              </p:cNvPr>
              <p:cNvSpPr/>
              <p:nvPr/>
            </p:nvSpPr>
            <p:spPr>
              <a:xfrm>
                <a:off x="16801234" y="37134188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809018" y="31012945"/>
                <a:ext cx="13839173" cy="5754433"/>
              </a:xfrm>
              <a:prstGeom prst="rect">
                <a:avLst/>
              </a:prstGeom>
            </p:spPr>
          </p:pic>
        </p:grpSp>
      </p:grpSp>
      <p:grpSp>
        <p:nvGrpSpPr>
          <p:cNvPr id="12" name="组合 11"/>
          <p:cNvGrpSpPr/>
          <p:nvPr/>
        </p:nvGrpSpPr>
        <p:grpSpPr>
          <a:xfrm>
            <a:off x="1379855" y="16346261"/>
            <a:ext cx="29639579" cy="12291692"/>
            <a:chOff x="1379855" y="16885938"/>
            <a:chExt cx="29639579" cy="12291692"/>
          </a:xfrm>
        </p:grpSpPr>
        <p:grpSp>
          <p:nvGrpSpPr>
            <p:cNvPr id="10" name="组合 9"/>
            <p:cNvGrpSpPr/>
            <p:nvPr/>
          </p:nvGrpSpPr>
          <p:grpSpPr>
            <a:xfrm>
              <a:off x="1379855" y="16885938"/>
              <a:ext cx="14580000" cy="12291692"/>
              <a:chOff x="1379855" y="16885938"/>
              <a:chExt cx="14580000" cy="12291692"/>
            </a:xfrm>
          </p:grpSpPr>
          <p:sp>
            <p:nvSpPr>
              <p:cNvPr id="226" name="任意多边形: 形状 225">
                <a:extLst>
                  <a:ext uri="{FF2B5EF4-FFF2-40B4-BE49-F238E27FC236}">
                    <a16:creationId xmlns="" xmlns:a16="http://schemas.microsoft.com/office/drawing/2014/main" id="{37D75C16-4A97-41E4-8BB8-EC7A6AD000A8}"/>
                  </a:ext>
                </a:extLst>
              </p:cNvPr>
              <p:cNvSpPr/>
              <p:nvPr/>
            </p:nvSpPr>
            <p:spPr>
              <a:xfrm>
                <a:off x="1379855" y="17297630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7" name="文本框 226">
                <a:extLst>
                  <a:ext uri="{FF2B5EF4-FFF2-40B4-BE49-F238E27FC236}">
                    <a16:creationId xmlns="" xmlns:a16="http://schemas.microsoft.com/office/drawing/2014/main" id="{3BF565CC-ECCB-4DDD-8EEF-B85F1A4468FF}"/>
                  </a:ext>
                </a:extLst>
              </p:cNvPr>
              <p:cNvSpPr txBox="1"/>
              <p:nvPr/>
            </p:nvSpPr>
            <p:spPr>
              <a:xfrm>
                <a:off x="4169855" y="16885938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致幻邮票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8" name="文本框 227">
                <a:extLst>
                  <a:ext uri="{FF2B5EF4-FFF2-40B4-BE49-F238E27FC236}">
                    <a16:creationId xmlns="" xmlns:a16="http://schemas.microsoft.com/office/drawing/2014/main" id="{FBC09980-F852-4CCB-9AE5-280D558646A8}"/>
                  </a:ext>
                </a:extLst>
              </p:cNvPr>
              <p:cNvSpPr txBox="1"/>
              <p:nvPr/>
            </p:nvSpPr>
            <p:spPr>
              <a:xfrm>
                <a:off x="2007467" y="24581858"/>
                <a:ext cx="13324777" cy="3830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：材质为具有一定厚度的吸墨纸，一般进行打孔处理，方便撕成小块使用，表面印刷有各种流行图案。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：纸上吸附的</a:t>
                </a:r>
                <a:r>
                  <a:rPr lang="zh-CN" altLang="en-US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麦角二乙胺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或</a:t>
                </a:r>
                <a:r>
                  <a:rPr lang="zh-CN" altLang="en-US" sz="3000" b="1" dirty="0">
                    <a:solidFill>
                      <a:srgbClr val="FFD85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苯乙胺类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及</a:t>
                </a:r>
                <a:r>
                  <a:rPr lang="zh-CN" altLang="en-US" sz="3000" b="1" dirty="0">
                    <a:solidFill>
                      <a:srgbClr val="FFD85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苯环利定类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新精神活性物质。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：一般嚼食或舌下含服，具有极强的致幻作用，持续时间可长达</a:t>
                </a:r>
                <a:r>
                  <a:rPr lang="en-US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小时以上，并可引发瞳孔扩张、心动过速、身体麻痹、震颤等不良反应，一些个体可能出现极度焦虑和精神混乱，并诱发自残或伤害他人等暴力行为。</a:t>
                </a:r>
              </a:p>
            </p:txBody>
          </p:sp>
          <p:sp>
            <p:nvSpPr>
              <p:cNvPr id="229" name="矩形 228">
                <a:extLst>
                  <a:ext uri="{FF2B5EF4-FFF2-40B4-BE49-F238E27FC236}">
                    <a16:creationId xmlns="" xmlns:a16="http://schemas.microsoft.com/office/drawing/2014/main" id="{86BB5426-F15A-418D-9DBF-C73784E80493}"/>
                  </a:ext>
                </a:extLst>
              </p:cNvPr>
              <p:cNvSpPr/>
              <p:nvPr/>
            </p:nvSpPr>
            <p:spPr>
              <a:xfrm>
                <a:off x="1741655" y="24381833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49439" y="18259895"/>
                <a:ext cx="13839173" cy="5754433"/>
              </a:xfrm>
              <a:prstGeom prst="rect">
                <a:avLst/>
              </a:prstGeom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16439434" y="16885938"/>
              <a:ext cx="14580000" cy="12291692"/>
              <a:chOff x="16439434" y="16885938"/>
              <a:chExt cx="14580000" cy="12291692"/>
            </a:xfrm>
          </p:grpSpPr>
          <p:sp>
            <p:nvSpPr>
              <p:cNvPr id="221" name="任意多边形: 形状 220">
                <a:extLst>
                  <a:ext uri="{FF2B5EF4-FFF2-40B4-BE49-F238E27FC236}">
                    <a16:creationId xmlns="" xmlns:a16="http://schemas.microsoft.com/office/drawing/2014/main" id="{3DE86B9B-9729-4C12-BDCA-66A71AA680C8}"/>
                  </a:ext>
                </a:extLst>
              </p:cNvPr>
              <p:cNvSpPr/>
              <p:nvPr/>
            </p:nvSpPr>
            <p:spPr>
              <a:xfrm>
                <a:off x="16439434" y="17297630"/>
                <a:ext cx="14580000" cy="11880000"/>
              </a:xfrm>
              <a:custGeom>
                <a:avLst/>
                <a:gdLst>
                  <a:gd name="connsiteX0" fmla="*/ 206950 w 14580000"/>
                  <a:gd name="connsiteY0" fmla="*/ 0 h 11880000"/>
                  <a:gd name="connsiteX1" fmla="*/ 2348430 w 14580000"/>
                  <a:gd name="connsiteY1" fmla="*/ 0 h 11880000"/>
                  <a:gd name="connsiteX2" fmla="*/ 2462730 w 14580000"/>
                  <a:gd name="connsiteY2" fmla="*/ 0 h 11880000"/>
                  <a:gd name="connsiteX3" fmla="*/ 2680428 w 14580000"/>
                  <a:gd name="connsiteY3" fmla="*/ 0 h 11880000"/>
                  <a:gd name="connsiteX4" fmla="*/ 2791170 w 14580000"/>
                  <a:gd name="connsiteY4" fmla="*/ 110742 h 11880000"/>
                  <a:gd name="connsiteX5" fmla="*/ 2791170 w 14580000"/>
                  <a:gd name="connsiteY5" fmla="*/ 449039 h 11880000"/>
                  <a:gd name="connsiteX6" fmla="*/ 2798703 w 14580000"/>
                  <a:gd name="connsiteY6" fmla="*/ 486350 h 11880000"/>
                  <a:gd name="connsiteX7" fmla="*/ 2900742 w 14580000"/>
                  <a:gd name="connsiteY7" fmla="*/ 553986 h 11880000"/>
                  <a:gd name="connsiteX8" fmla="*/ 11679258 w 14580000"/>
                  <a:gd name="connsiteY8" fmla="*/ 553986 h 11880000"/>
                  <a:gd name="connsiteX9" fmla="*/ 11781297 w 14580000"/>
                  <a:gd name="connsiteY9" fmla="*/ 486350 h 11880000"/>
                  <a:gd name="connsiteX10" fmla="*/ 11789610 w 14580000"/>
                  <a:gd name="connsiteY10" fmla="*/ 445176 h 11880000"/>
                  <a:gd name="connsiteX11" fmla="*/ 11789610 w 14580000"/>
                  <a:gd name="connsiteY11" fmla="*/ 110742 h 11880000"/>
                  <a:gd name="connsiteX12" fmla="*/ 11900352 w 14580000"/>
                  <a:gd name="connsiteY12" fmla="*/ 0 h 11880000"/>
                  <a:gd name="connsiteX13" fmla="*/ 12117270 w 14580000"/>
                  <a:gd name="connsiteY13" fmla="*/ 0 h 11880000"/>
                  <a:gd name="connsiteX14" fmla="*/ 12232350 w 14580000"/>
                  <a:gd name="connsiteY14" fmla="*/ 0 h 11880000"/>
                  <a:gd name="connsiteX15" fmla="*/ 14373050 w 14580000"/>
                  <a:gd name="connsiteY15" fmla="*/ 0 h 11880000"/>
                  <a:gd name="connsiteX16" fmla="*/ 14580000 w 14580000"/>
                  <a:gd name="connsiteY16" fmla="*/ 206950 h 11880000"/>
                  <a:gd name="connsiteX17" fmla="*/ 14580000 w 14580000"/>
                  <a:gd name="connsiteY17" fmla="*/ 11673050 h 11880000"/>
                  <a:gd name="connsiteX18" fmla="*/ 14373050 w 14580000"/>
                  <a:gd name="connsiteY18" fmla="*/ 11880000 h 11880000"/>
                  <a:gd name="connsiteX19" fmla="*/ 206950 w 14580000"/>
                  <a:gd name="connsiteY19" fmla="*/ 11880000 h 11880000"/>
                  <a:gd name="connsiteX20" fmla="*/ 0 w 14580000"/>
                  <a:gd name="connsiteY20" fmla="*/ 11673050 h 11880000"/>
                  <a:gd name="connsiteX21" fmla="*/ 0 w 14580000"/>
                  <a:gd name="connsiteY21" fmla="*/ 206950 h 11880000"/>
                  <a:gd name="connsiteX22" fmla="*/ 206950 w 14580000"/>
                  <a:gd name="connsiteY22" fmla="*/ 0 h 1188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580000" h="11880000">
                    <a:moveTo>
                      <a:pt x="206950" y="0"/>
                    </a:moveTo>
                    <a:lnTo>
                      <a:pt x="2348430" y="0"/>
                    </a:lnTo>
                    <a:lnTo>
                      <a:pt x="2462730" y="0"/>
                    </a:lnTo>
                    <a:lnTo>
                      <a:pt x="2680428" y="0"/>
                    </a:lnTo>
                    <a:cubicBezTo>
                      <a:pt x="2741589" y="0"/>
                      <a:pt x="2791170" y="49581"/>
                      <a:pt x="2791170" y="110742"/>
                    </a:cubicBezTo>
                    <a:lnTo>
                      <a:pt x="2791170" y="449039"/>
                    </a:lnTo>
                    <a:lnTo>
                      <a:pt x="2798703" y="486350"/>
                    </a:lnTo>
                    <a:cubicBezTo>
                      <a:pt x="2815515" y="526097"/>
                      <a:pt x="2854872" y="553986"/>
                      <a:pt x="2900742" y="553986"/>
                    </a:cubicBezTo>
                    <a:lnTo>
                      <a:pt x="11679258" y="553986"/>
                    </a:lnTo>
                    <a:cubicBezTo>
                      <a:pt x="11725129" y="553986"/>
                      <a:pt x="11764486" y="526097"/>
                      <a:pt x="11781297" y="486350"/>
                    </a:cubicBezTo>
                    <a:lnTo>
                      <a:pt x="11789610" y="445176"/>
                    </a:lnTo>
                    <a:lnTo>
                      <a:pt x="11789610" y="110742"/>
                    </a:lnTo>
                    <a:cubicBezTo>
                      <a:pt x="11789610" y="49581"/>
                      <a:pt x="11839191" y="0"/>
                      <a:pt x="11900352" y="0"/>
                    </a:cubicBezTo>
                    <a:lnTo>
                      <a:pt x="12117270" y="0"/>
                    </a:lnTo>
                    <a:lnTo>
                      <a:pt x="12232350" y="0"/>
                    </a:lnTo>
                    <a:lnTo>
                      <a:pt x="14373050" y="0"/>
                    </a:lnTo>
                    <a:cubicBezTo>
                      <a:pt x="14487345" y="0"/>
                      <a:pt x="14580000" y="92655"/>
                      <a:pt x="14580000" y="206950"/>
                    </a:cubicBezTo>
                    <a:lnTo>
                      <a:pt x="14580000" y="11673050"/>
                    </a:lnTo>
                    <a:cubicBezTo>
                      <a:pt x="14580000" y="11787345"/>
                      <a:pt x="14487345" y="11880000"/>
                      <a:pt x="14373050" y="11880000"/>
                    </a:cubicBezTo>
                    <a:lnTo>
                      <a:pt x="206950" y="11880000"/>
                    </a:lnTo>
                    <a:cubicBezTo>
                      <a:pt x="92655" y="11880000"/>
                      <a:pt x="0" y="11787345"/>
                      <a:pt x="0" y="11673050"/>
                    </a:cubicBezTo>
                    <a:lnTo>
                      <a:pt x="0" y="206950"/>
                    </a:lnTo>
                    <a:cubicBezTo>
                      <a:pt x="0" y="92655"/>
                      <a:pt x="92655" y="0"/>
                      <a:pt x="206950" y="0"/>
                    </a:cubicBezTo>
                    <a:close/>
                  </a:path>
                </a:pathLst>
              </a:custGeom>
              <a:solidFill>
                <a:srgbClr val="000000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2" name="文本框 221">
                <a:extLst>
                  <a:ext uri="{FF2B5EF4-FFF2-40B4-BE49-F238E27FC236}">
                    <a16:creationId xmlns="" xmlns:a16="http://schemas.microsoft.com/office/drawing/2014/main" id="{DF9FA095-4700-4EC9-9E15-17E8F6DCCE9C}"/>
                  </a:ext>
                </a:extLst>
              </p:cNvPr>
              <p:cNvSpPr txBox="1"/>
              <p:nvPr/>
            </p:nvSpPr>
            <p:spPr>
              <a:xfrm>
                <a:off x="19229434" y="16885938"/>
                <a:ext cx="900000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800"/>
                  </a:spcAft>
                </a:pP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 G</a:t>
                </a:r>
                <a:r>
                  <a:rPr lang="zh-CN" altLang="en-US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点液 </a:t>
                </a:r>
                <a:r>
                  <a:rPr lang="en-US" altLang="zh-CN" sz="4600" b="1" spc="5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sz="4600" b="1" spc="12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3" name="文本框 222">
                <a:extLst>
                  <a:ext uri="{FF2B5EF4-FFF2-40B4-BE49-F238E27FC236}">
                    <a16:creationId xmlns="" xmlns:a16="http://schemas.microsoft.com/office/drawing/2014/main" id="{2C03C786-0ED4-4988-B775-99371F71F15E}"/>
                  </a:ext>
                </a:extLst>
              </p:cNvPr>
              <p:cNvSpPr txBox="1"/>
              <p:nvPr/>
            </p:nvSpPr>
            <p:spPr>
              <a:xfrm>
                <a:off x="17067046" y="24611355"/>
                <a:ext cx="13324777" cy="3830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外观特点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：带有活塞的塑料管封装液体，外观类似注射器，通常标有“</a:t>
                </a:r>
                <a:r>
                  <a:rPr lang="en-US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G-SPOT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”等字样，印刷和包装较为粗糙。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主要成分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：以</a:t>
                </a:r>
                <a:r>
                  <a:rPr lang="pt-BR" altLang="zh-CN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N,N-</a:t>
                </a:r>
                <a:r>
                  <a:rPr lang="zh-CN" altLang="pt-BR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二异丙基</a:t>
                </a:r>
                <a:r>
                  <a:rPr lang="pt-BR" altLang="zh-CN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-5-</a:t>
                </a:r>
                <a:r>
                  <a:rPr lang="zh-CN" altLang="pt-BR" sz="3000" b="1" dirty="0">
                    <a:solidFill>
                      <a:srgbClr val="FFABA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甲氧基色胺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为代表的</a:t>
                </a:r>
                <a:r>
                  <a:rPr lang="zh-CN" altLang="en-US" sz="3000" b="1" dirty="0">
                    <a:solidFill>
                      <a:srgbClr val="FFD85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色胺类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新精神活性物质。</a:t>
                </a:r>
                <a:endPara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457200" indent="-457200">
                  <a:lnSpc>
                    <a:spcPct val="120000"/>
                  </a:lnSpc>
                  <a:spcAft>
                    <a:spcPts val="1800"/>
                  </a:spcAft>
                  <a:buFont typeface="Wingdings" panose="05000000000000000000" pitchFamily="2" charset="2"/>
                  <a:buChar char="Ø"/>
                </a:pPr>
                <a:r>
                  <a:rPr lang="zh-CN" altLang="en-US" sz="3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滥用危害</a:t>
                </a:r>
                <a:r>
                  <a:rPr lang="zh-CN" altLang="en-US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：一般塞入肛门使用，多见于男同性恋群体，具有强烈的致幻作用，并可导致心动过速、身体抽搐和意识丧失，过量使用易诱发急性心力衰竭和肾衰竭甚至死亡。</a:t>
                </a:r>
              </a:p>
            </p:txBody>
          </p:sp>
          <p:sp>
            <p:nvSpPr>
              <p:cNvPr id="224" name="矩形 223">
                <a:extLst>
                  <a:ext uri="{FF2B5EF4-FFF2-40B4-BE49-F238E27FC236}">
                    <a16:creationId xmlns="" xmlns:a16="http://schemas.microsoft.com/office/drawing/2014/main" id="{BBB7E797-D657-4F6C-A713-0752EF17AB84}"/>
                  </a:ext>
                </a:extLst>
              </p:cNvPr>
              <p:cNvSpPr/>
              <p:nvPr/>
            </p:nvSpPr>
            <p:spPr>
              <a:xfrm>
                <a:off x="16801234" y="24381833"/>
                <a:ext cx="13856400" cy="4320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800730" y="18259898"/>
                <a:ext cx="13857409" cy="5755122"/>
              </a:xfrm>
              <a:prstGeom prst="rect">
                <a:avLst/>
              </a:prstGeom>
            </p:spPr>
          </p:pic>
        </p:grp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18E2B75-E13C-4D38-B0B8-083B5D168844}"/>
              </a:ext>
            </a:extLst>
          </p:cNvPr>
          <p:cNvGrpSpPr/>
          <p:nvPr/>
        </p:nvGrpSpPr>
        <p:grpSpPr>
          <a:xfrm>
            <a:off x="1379855" y="3781892"/>
            <a:ext cx="29639579" cy="12291692"/>
            <a:chOff x="1379855" y="4133582"/>
            <a:chExt cx="29639579" cy="12291692"/>
          </a:xfrm>
        </p:grpSpPr>
        <p:sp>
          <p:nvSpPr>
            <p:cNvPr id="93" name="文本框 92">
              <a:extLst>
                <a:ext uri="{FF2B5EF4-FFF2-40B4-BE49-F238E27FC236}">
                  <a16:creationId xmlns="" xmlns:a16="http://schemas.microsoft.com/office/drawing/2014/main" id="{FF674EBE-67E5-47FD-A95F-73743F2CFB2D}"/>
                </a:ext>
              </a:extLst>
            </p:cNvPr>
            <p:cNvSpPr txBox="1"/>
            <p:nvPr/>
          </p:nvSpPr>
          <p:spPr>
            <a:xfrm>
              <a:off x="4169855" y="4133582"/>
              <a:ext cx="900000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n-US" altLang="zh-CN" sz="4600" b="1" spc="5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 </a:t>
              </a:r>
              <a:r>
                <a:rPr lang="zh-CN" altLang="en-US" sz="4600" b="1" spc="5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电子烟油 </a:t>
              </a:r>
              <a:r>
                <a:rPr lang="en-US" altLang="zh-CN" sz="4600" b="1" spc="500" dirty="0">
                  <a:solidFill>
                    <a:srgbClr val="2B6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CN" altLang="en-US" sz="4600" b="1" spc="1200" dirty="0">
                <a:solidFill>
                  <a:srgbClr val="2B6D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FDA074EE-45F3-451D-BD15-E7ED855BEDEC}"/>
                </a:ext>
              </a:extLst>
            </p:cNvPr>
            <p:cNvGrpSpPr/>
            <p:nvPr/>
          </p:nvGrpSpPr>
          <p:grpSpPr>
            <a:xfrm>
              <a:off x="1379855" y="4133582"/>
              <a:ext cx="29639579" cy="12291692"/>
              <a:chOff x="1379855" y="4133582"/>
              <a:chExt cx="29639579" cy="12291692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6439434" y="4133582"/>
                <a:ext cx="14580000" cy="12291692"/>
                <a:chOff x="16439434" y="4133582"/>
                <a:chExt cx="14580000" cy="12291692"/>
              </a:xfrm>
            </p:grpSpPr>
            <p:sp>
              <p:nvSpPr>
                <p:cNvPr id="212" name="任意多边形: 形状 211">
                  <a:extLst>
                    <a:ext uri="{FF2B5EF4-FFF2-40B4-BE49-F238E27FC236}">
                      <a16:creationId xmlns="" xmlns:a16="http://schemas.microsoft.com/office/drawing/2014/main" id="{A3DF677E-25F5-4A3B-BD3A-187A6A8B63D9}"/>
                    </a:ext>
                  </a:extLst>
                </p:cNvPr>
                <p:cNvSpPr/>
                <p:nvPr/>
              </p:nvSpPr>
              <p:spPr>
                <a:xfrm>
                  <a:off x="16439434" y="4545274"/>
                  <a:ext cx="14580000" cy="11880000"/>
                </a:xfrm>
                <a:custGeom>
                  <a:avLst/>
                  <a:gdLst>
                    <a:gd name="connsiteX0" fmla="*/ 206950 w 14580000"/>
                    <a:gd name="connsiteY0" fmla="*/ 0 h 11880000"/>
                    <a:gd name="connsiteX1" fmla="*/ 2348430 w 14580000"/>
                    <a:gd name="connsiteY1" fmla="*/ 0 h 11880000"/>
                    <a:gd name="connsiteX2" fmla="*/ 2462730 w 14580000"/>
                    <a:gd name="connsiteY2" fmla="*/ 0 h 11880000"/>
                    <a:gd name="connsiteX3" fmla="*/ 2680428 w 14580000"/>
                    <a:gd name="connsiteY3" fmla="*/ 0 h 11880000"/>
                    <a:gd name="connsiteX4" fmla="*/ 2791170 w 14580000"/>
                    <a:gd name="connsiteY4" fmla="*/ 110742 h 11880000"/>
                    <a:gd name="connsiteX5" fmla="*/ 2791170 w 14580000"/>
                    <a:gd name="connsiteY5" fmla="*/ 449039 h 11880000"/>
                    <a:gd name="connsiteX6" fmla="*/ 2798703 w 14580000"/>
                    <a:gd name="connsiteY6" fmla="*/ 486350 h 11880000"/>
                    <a:gd name="connsiteX7" fmla="*/ 2900742 w 14580000"/>
                    <a:gd name="connsiteY7" fmla="*/ 553986 h 11880000"/>
                    <a:gd name="connsiteX8" fmla="*/ 11679258 w 14580000"/>
                    <a:gd name="connsiteY8" fmla="*/ 553986 h 11880000"/>
                    <a:gd name="connsiteX9" fmla="*/ 11781297 w 14580000"/>
                    <a:gd name="connsiteY9" fmla="*/ 486350 h 11880000"/>
                    <a:gd name="connsiteX10" fmla="*/ 11789610 w 14580000"/>
                    <a:gd name="connsiteY10" fmla="*/ 445176 h 11880000"/>
                    <a:gd name="connsiteX11" fmla="*/ 11789610 w 14580000"/>
                    <a:gd name="connsiteY11" fmla="*/ 110742 h 11880000"/>
                    <a:gd name="connsiteX12" fmla="*/ 11900352 w 14580000"/>
                    <a:gd name="connsiteY12" fmla="*/ 0 h 11880000"/>
                    <a:gd name="connsiteX13" fmla="*/ 12117270 w 14580000"/>
                    <a:gd name="connsiteY13" fmla="*/ 0 h 11880000"/>
                    <a:gd name="connsiteX14" fmla="*/ 12232350 w 14580000"/>
                    <a:gd name="connsiteY14" fmla="*/ 0 h 11880000"/>
                    <a:gd name="connsiteX15" fmla="*/ 14373050 w 14580000"/>
                    <a:gd name="connsiteY15" fmla="*/ 0 h 11880000"/>
                    <a:gd name="connsiteX16" fmla="*/ 14580000 w 14580000"/>
                    <a:gd name="connsiteY16" fmla="*/ 206950 h 11880000"/>
                    <a:gd name="connsiteX17" fmla="*/ 14580000 w 14580000"/>
                    <a:gd name="connsiteY17" fmla="*/ 11673050 h 11880000"/>
                    <a:gd name="connsiteX18" fmla="*/ 14373050 w 14580000"/>
                    <a:gd name="connsiteY18" fmla="*/ 11880000 h 11880000"/>
                    <a:gd name="connsiteX19" fmla="*/ 206950 w 14580000"/>
                    <a:gd name="connsiteY19" fmla="*/ 11880000 h 11880000"/>
                    <a:gd name="connsiteX20" fmla="*/ 0 w 14580000"/>
                    <a:gd name="connsiteY20" fmla="*/ 11673050 h 11880000"/>
                    <a:gd name="connsiteX21" fmla="*/ 0 w 14580000"/>
                    <a:gd name="connsiteY21" fmla="*/ 206950 h 11880000"/>
                    <a:gd name="connsiteX22" fmla="*/ 206950 w 14580000"/>
                    <a:gd name="connsiteY22" fmla="*/ 0 h 1188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4580000" h="11880000">
                      <a:moveTo>
                        <a:pt x="206950" y="0"/>
                      </a:moveTo>
                      <a:lnTo>
                        <a:pt x="2348430" y="0"/>
                      </a:lnTo>
                      <a:lnTo>
                        <a:pt x="2462730" y="0"/>
                      </a:lnTo>
                      <a:lnTo>
                        <a:pt x="2680428" y="0"/>
                      </a:lnTo>
                      <a:cubicBezTo>
                        <a:pt x="2741589" y="0"/>
                        <a:pt x="2791170" y="49581"/>
                        <a:pt x="2791170" y="110742"/>
                      </a:cubicBezTo>
                      <a:lnTo>
                        <a:pt x="2791170" y="449039"/>
                      </a:lnTo>
                      <a:lnTo>
                        <a:pt x="2798703" y="486350"/>
                      </a:lnTo>
                      <a:cubicBezTo>
                        <a:pt x="2815515" y="526097"/>
                        <a:pt x="2854872" y="553986"/>
                        <a:pt x="2900742" y="553986"/>
                      </a:cubicBezTo>
                      <a:lnTo>
                        <a:pt x="11679258" y="553986"/>
                      </a:lnTo>
                      <a:cubicBezTo>
                        <a:pt x="11725129" y="553986"/>
                        <a:pt x="11764486" y="526097"/>
                        <a:pt x="11781297" y="486350"/>
                      </a:cubicBezTo>
                      <a:lnTo>
                        <a:pt x="11789610" y="445176"/>
                      </a:lnTo>
                      <a:lnTo>
                        <a:pt x="11789610" y="110742"/>
                      </a:lnTo>
                      <a:cubicBezTo>
                        <a:pt x="11789610" y="49581"/>
                        <a:pt x="11839191" y="0"/>
                        <a:pt x="11900352" y="0"/>
                      </a:cubicBezTo>
                      <a:lnTo>
                        <a:pt x="12117270" y="0"/>
                      </a:lnTo>
                      <a:lnTo>
                        <a:pt x="12232350" y="0"/>
                      </a:lnTo>
                      <a:lnTo>
                        <a:pt x="14373050" y="0"/>
                      </a:lnTo>
                      <a:cubicBezTo>
                        <a:pt x="14487345" y="0"/>
                        <a:pt x="14580000" y="92655"/>
                        <a:pt x="14580000" y="206950"/>
                      </a:cubicBezTo>
                      <a:lnTo>
                        <a:pt x="14580000" y="11673050"/>
                      </a:lnTo>
                      <a:cubicBezTo>
                        <a:pt x="14580000" y="11787345"/>
                        <a:pt x="14487345" y="11880000"/>
                        <a:pt x="14373050" y="11880000"/>
                      </a:cubicBezTo>
                      <a:lnTo>
                        <a:pt x="206950" y="11880000"/>
                      </a:lnTo>
                      <a:cubicBezTo>
                        <a:pt x="92655" y="11880000"/>
                        <a:pt x="0" y="11787345"/>
                        <a:pt x="0" y="11673050"/>
                      </a:cubicBezTo>
                      <a:lnTo>
                        <a:pt x="0" y="206950"/>
                      </a:lnTo>
                      <a:cubicBezTo>
                        <a:pt x="0" y="92655"/>
                        <a:pt x="92655" y="0"/>
                        <a:pt x="206950" y="0"/>
                      </a:cubicBezTo>
                      <a:close/>
                    </a:path>
                  </a:pathLst>
                </a:custGeom>
                <a:solidFill>
                  <a:srgbClr val="000000">
                    <a:alpha val="54902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13" name="文本框 212">
                  <a:extLst>
                    <a:ext uri="{FF2B5EF4-FFF2-40B4-BE49-F238E27FC236}">
                      <a16:creationId xmlns="" xmlns:a16="http://schemas.microsoft.com/office/drawing/2014/main" id="{19465C2E-353F-4AC5-853A-E92F66EC0675}"/>
                    </a:ext>
                  </a:extLst>
                </p:cNvPr>
                <p:cNvSpPr txBox="1"/>
                <p:nvPr/>
              </p:nvSpPr>
              <p:spPr>
                <a:xfrm>
                  <a:off x="19229434" y="4133582"/>
                  <a:ext cx="9000000" cy="8002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spcAft>
                      <a:spcPts val="1800"/>
                    </a:spcAft>
                  </a:pPr>
                  <a:r>
                    <a:rPr lang="en-US" altLang="zh-CN" sz="4600" b="1" spc="500" dirty="0">
                      <a:solidFill>
                        <a:srgbClr val="2B6DA9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【 </a:t>
                  </a:r>
                  <a:r>
                    <a:rPr lang="zh-CN" altLang="en-US" sz="4600" b="1" spc="500" dirty="0">
                      <a:solidFill>
                        <a:srgbClr val="2B6DA9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小树枝 </a:t>
                  </a:r>
                  <a:r>
                    <a:rPr lang="en-US" altLang="zh-CN" sz="4600" b="1" spc="500" dirty="0">
                      <a:solidFill>
                        <a:srgbClr val="2B6DA9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】</a:t>
                  </a:r>
                  <a:endParaRPr lang="zh-CN" altLang="en-US" sz="4600" b="1" spc="1200" dirty="0">
                    <a:solidFill>
                      <a:srgbClr val="2B6D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4" name="文本框 213">
                  <a:extLst>
                    <a:ext uri="{FF2B5EF4-FFF2-40B4-BE49-F238E27FC236}">
                      <a16:creationId xmlns="" xmlns:a16="http://schemas.microsoft.com/office/drawing/2014/main" id="{C41A5D26-DAE5-498B-91AF-CB4D530ABAC5}"/>
                    </a:ext>
                  </a:extLst>
                </p:cNvPr>
                <p:cNvSpPr txBox="1"/>
                <p:nvPr/>
              </p:nvSpPr>
              <p:spPr>
                <a:xfrm>
                  <a:off x="17067046" y="11888496"/>
                  <a:ext cx="13324777" cy="38779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457200" indent="-457200">
                    <a:lnSpc>
                      <a:spcPct val="120000"/>
                    </a:lnSpc>
                    <a:spcAft>
                      <a:spcPts val="1800"/>
                    </a:spcAft>
                    <a:buFont typeface="Wingdings" panose="05000000000000000000" pitchFamily="2" charset="2"/>
                    <a:buChar char="Ø"/>
                  </a:pPr>
                  <a:r>
                    <a:rPr lang="zh-CN" altLang="en-US" sz="3000" b="1" dirty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外观特点</a:t>
                  </a:r>
                  <a:r>
                    <a:rPr lang="zh-CN" altLang="en-US" sz="3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：褐色棍装物，长约</a:t>
                  </a:r>
                  <a:r>
                    <a:rPr lang="en-US" altLang="zh-CN" sz="3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10</a:t>
                  </a:r>
                  <a:r>
                    <a:rPr lang="zh-CN" altLang="en-US" sz="3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厘米，直径约</a:t>
                  </a:r>
                  <a:r>
                    <a:rPr lang="en-US" altLang="zh-CN" sz="3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</a:t>
                  </a:r>
                  <a:r>
                    <a:rPr lang="zh-CN" altLang="en-US" sz="3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毫米，外观类似线香。</a:t>
                  </a:r>
                  <a:endParaRPr lang="en-US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marL="457200" indent="-457200">
                    <a:lnSpc>
                      <a:spcPct val="120000"/>
                    </a:lnSpc>
                    <a:spcAft>
                      <a:spcPts val="1800"/>
                    </a:spcAft>
                    <a:buFont typeface="Wingdings" panose="05000000000000000000" pitchFamily="2" charset="2"/>
                    <a:buChar char="Ø"/>
                  </a:pPr>
                  <a:r>
                    <a:rPr lang="zh-CN" altLang="en-US" sz="3000" b="1" dirty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主要成分</a:t>
                  </a:r>
                  <a:r>
                    <a:rPr lang="zh-CN" altLang="en-US" sz="3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：制作过程中掺入的</a:t>
                  </a:r>
                  <a:r>
                    <a:rPr lang="zh-CN" altLang="en-US" sz="3000" b="1" dirty="0">
                      <a:solidFill>
                        <a:srgbClr val="FFD85D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合成大麻素类</a:t>
                  </a:r>
                  <a:r>
                    <a:rPr lang="zh-CN" altLang="en-US" sz="3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新精神活性物质。</a:t>
                  </a:r>
                  <a:endParaRPr lang="en-US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marL="457200" indent="-457200">
                    <a:lnSpc>
                      <a:spcPct val="120000"/>
                    </a:lnSpc>
                    <a:spcAft>
                      <a:spcPts val="1800"/>
                    </a:spcAft>
                    <a:buFont typeface="Wingdings" panose="05000000000000000000" pitchFamily="2" charset="2"/>
                    <a:buChar char="Ø"/>
                  </a:pPr>
                  <a:r>
                    <a:rPr lang="zh-CN" altLang="en-US" sz="3000" b="1" dirty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滥用危害</a:t>
                  </a:r>
                  <a:r>
                    <a:rPr lang="zh-CN" altLang="en-US" sz="3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：一般磨碎后沾在香烟上点燃吸食，其中含有的合成大麻素对人体的作用类似大麻，但致幻能力和成瘾性更强，吸食后可引起判断力下降、意识模糊和精神障碍，诱发车祸、自残及暴力行为，过量吸食可导致昏迷甚至死亡，长期使用还会增加患心脑血管疾病及癌症的风险。</a:t>
                  </a:r>
                </a:p>
              </p:txBody>
            </p:sp>
            <p:sp>
              <p:nvSpPr>
                <p:cNvPr id="215" name="矩形 214">
                  <a:extLst>
                    <a:ext uri="{FF2B5EF4-FFF2-40B4-BE49-F238E27FC236}">
                      <a16:creationId xmlns="" xmlns:a16="http://schemas.microsoft.com/office/drawing/2014/main" id="{1034D858-C60D-46E6-BA77-877A55EBCFF3}"/>
                    </a:ext>
                  </a:extLst>
                </p:cNvPr>
                <p:cNvSpPr/>
                <p:nvPr/>
              </p:nvSpPr>
              <p:spPr>
                <a:xfrm>
                  <a:off x="16801234" y="11629477"/>
                  <a:ext cx="13856400" cy="4320000"/>
                </a:xfrm>
                <a:prstGeom prst="rect">
                  <a:avLst/>
                </a:prstGeom>
                <a:noFill/>
                <a:ln w="19050"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48" name="图片 47"/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810172" y="5508234"/>
                  <a:ext cx="13839173" cy="5754433"/>
                </a:xfrm>
                <a:prstGeom prst="rect">
                  <a:avLst/>
                </a:prstGeom>
              </p:spPr>
            </p:pic>
          </p:grpSp>
          <p:grpSp>
            <p:nvGrpSpPr>
              <p:cNvPr id="2" name="组合 1">
                <a:extLst>
                  <a:ext uri="{FF2B5EF4-FFF2-40B4-BE49-F238E27FC236}">
                    <a16:creationId xmlns="" xmlns:a16="http://schemas.microsoft.com/office/drawing/2014/main" id="{B49C3CEE-3CB0-4947-812A-1E91C63C84A2}"/>
                  </a:ext>
                </a:extLst>
              </p:cNvPr>
              <p:cNvGrpSpPr/>
              <p:nvPr/>
            </p:nvGrpSpPr>
            <p:grpSpPr>
              <a:xfrm>
                <a:off x="1379855" y="4545274"/>
                <a:ext cx="14580000" cy="11880000"/>
                <a:chOff x="1379855" y="4545274"/>
                <a:chExt cx="14580000" cy="11880000"/>
              </a:xfrm>
            </p:grpSpPr>
            <p:sp>
              <p:nvSpPr>
                <p:cNvPr id="101" name="任意多边形: 形状 100">
                  <a:extLst>
                    <a:ext uri="{FF2B5EF4-FFF2-40B4-BE49-F238E27FC236}">
                      <a16:creationId xmlns="" xmlns:a16="http://schemas.microsoft.com/office/drawing/2014/main" id="{71F212CF-6513-478B-B75C-B3B581FE27B1}"/>
                    </a:ext>
                  </a:extLst>
                </p:cNvPr>
                <p:cNvSpPr/>
                <p:nvPr/>
              </p:nvSpPr>
              <p:spPr>
                <a:xfrm>
                  <a:off x="1379855" y="4545274"/>
                  <a:ext cx="14580000" cy="11880000"/>
                </a:xfrm>
                <a:custGeom>
                  <a:avLst/>
                  <a:gdLst>
                    <a:gd name="connsiteX0" fmla="*/ 206950 w 14580000"/>
                    <a:gd name="connsiteY0" fmla="*/ 0 h 11880000"/>
                    <a:gd name="connsiteX1" fmla="*/ 2348430 w 14580000"/>
                    <a:gd name="connsiteY1" fmla="*/ 0 h 11880000"/>
                    <a:gd name="connsiteX2" fmla="*/ 2462730 w 14580000"/>
                    <a:gd name="connsiteY2" fmla="*/ 0 h 11880000"/>
                    <a:gd name="connsiteX3" fmla="*/ 2680428 w 14580000"/>
                    <a:gd name="connsiteY3" fmla="*/ 0 h 11880000"/>
                    <a:gd name="connsiteX4" fmla="*/ 2791170 w 14580000"/>
                    <a:gd name="connsiteY4" fmla="*/ 110742 h 11880000"/>
                    <a:gd name="connsiteX5" fmla="*/ 2791170 w 14580000"/>
                    <a:gd name="connsiteY5" fmla="*/ 449039 h 11880000"/>
                    <a:gd name="connsiteX6" fmla="*/ 2798703 w 14580000"/>
                    <a:gd name="connsiteY6" fmla="*/ 486350 h 11880000"/>
                    <a:gd name="connsiteX7" fmla="*/ 2900742 w 14580000"/>
                    <a:gd name="connsiteY7" fmla="*/ 553986 h 11880000"/>
                    <a:gd name="connsiteX8" fmla="*/ 11679258 w 14580000"/>
                    <a:gd name="connsiteY8" fmla="*/ 553986 h 11880000"/>
                    <a:gd name="connsiteX9" fmla="*/ 11781297 w 14580000"/>
                    <a:gd name="connsiteY9" fmla="*/ 486350 h 11880000"/>
                    <a:gd name="connsiteX10" fmla="*/ 11789610 w 14580000"/>
                    <a:gd name="connsiteY10" fmla="*/ 445176 h 11880000"/>
                    <a:gd name="connsiteX11" fmla="*/ 11789610 w 14580000"/>
                    <a:gd name="connsiteY11" fmla="*/ 110742 h 11880000"/>
                    <a:gd name="connsiteX12" fmla="*/ 11900352 w 14580000"/>
                    <a:gd name="connsiteY12" fmla="*/ 0 h 11880000"/>
                    <a:gd name="connsiteX13" fmla="*/ 12117270 w 14580000"/>
                    <a:gd name="connsiteY13" fmla="*/ 0 h 11880000"/>
                    <a:gd name="connsiteX14" fmla="*/ 12232350 w 14580000"/>
                    <a:gd name="connsiteY14" fmla="*/ 0 h 11880000"/>
                    <a:gd name="connsiteX15" fmla="*/ 14373050 w 14580000"/>
                    <a:gd name="connsiteY15" fmla="*/ 0 h 11880000"/>
                    <a:gd name="connsiteX16" fmla="*/ 14580000 w 14580000"/>
                    <a:gd name="connsiteY16" fmla="*/ 206950 h 11880000"/>
                    <a:gd name="connsiteX17" fmla="*/ 14580000 w 14580000"/>
                    <a:gd name="connsiteY17" fmla="*/ 11673050 h 11880000"/>
                    <a:gd name="connsiteX18" fmla="*/ 14373050 w 14580000"/>
                    <a:gd name="connsiteY18" fmla="*/ 11880000 h 11880000"/>
                    <a:gd name="connsiteX19" fmla="*/ 206950 w 14580000"/>
                    <a:gd name="connsiteY19" fmla="*/ 11880000 h 11880000"/>
                    <a:gd name="connsiteX20" fmla="*/ 0 w 14580000"/>
                    <a:gd name="connsiteY20" fmla="*/ 11673050 h 11880000"/>
                    <a:gd name="connsiteX21" fmla="*/ 0 w 14580000"/>
                    <a:gd name="connsiteY21" fmla="*/ 206950 h 11880000"/>
                    <a:gd name="connsiteX22" fmla="*/ 206950 w 14580000"/>
                    <a:gd name="connsiteY22" fmla="*/ 0 h 1188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4580000" h="11880000">
                      <a:moveTo>
                        <a:pt x="206950" y="0"/>
                      </a:moveTo>
                      <a:lnTo>
                        <a:pt x="2348430" y="0"/>
                      </a:lnTo>
                      <a:lnTo>
                        <a:pt x="2462730" y="0"/>
                      </a:lnTo>
                      <a:lnTo>
                        <a:pt x="2680428" y="0"/>
                      </a:lnTo>
                      <a:cubicBezTo>
                        <a:pt x="2741589" y="0"/>
                        <a:pt x="2791170" y="49581"/>
                        <a:pt x="2791170" y="110742"/>
                      </a:cubicBezTo>
                      <a:lnTo>
                        <a:pt x="2791170" y="449039"/>
                      </a:lnTo>
                      <a:lnTo>
                        <a:pt x="2798703" y="486350"/>
                      </a:lnTo>
                      <a:cubicBezTo>
                        <a:pt x="2815515" y="526097"/>
                        <a:pt x="2854872" y="553986"/>
                        <a:pt x="2900742" y="553986"/>
                      </a:cubicBezTo>
                      <a:lnTo>
                        <a:pt x="11679258" y="553986"/>
                      </a:lnTo>
                      <a:cubicBezTo>
                        <a:pt x="11725129" y="553986"/>
                        <a:pt x="11764486" y="526097"/>
                        <a:pt x="11781297" y="486350"/>
                      </a:cubicBezTo>
                      <a:lnTo>
                        <a:pt x="11789610" y="445176"/>
                      </a:lnTo>
                      <a:lnTo>
                        <a:pt x="11789610" y="110742"/>
                      </a:lnTo>
                      <a:cubicBezTo>
                        <a:pt x="11789610" y="49581"/>
                        <a:pt x="11839191" y="0"/>
                        <a:pt x="11900352" y="0"/>
                      </a:cubicBezTo>
                      <a:lnTo>
                        <a:pt x="12117270" y="0"/>
                      </a:lnTo>
                      <a:lnTo>
                        <a:pt x="12232350" y="0"/>
                      </a:lnTo>
                      <a:lnTo>
                        <a:pt x="14373050" y="0"/>
                      </a:lnTo>
                      <a:cubicBezTo>
                        <a:pt x="14487345" y="0"/>
                        <a:pt x="14580000" y="92655"/>
                        <a:pt x="14580000" y="206950"/>
                      </a:cubicBezTo>
                      <a:lnTo>
                        <a:pt x="14580000" y="11673050"/>
                      </a:lnTo>
                      <a:cubicBezTo>
                        <a:pt x="14580000" y="11787345"/>
                        <a:pt x="14487345" y="11880000"/>
                        <a:pt x="14373050" y="11880000"/>
                      </a:cubicBezTo>
                      <a:lnTo>
                        <a:pt x="206950" y="11880000"/>
                      </a:lnTo>
                      <a:cubicBezTo>
                        <a:pt x="92655" y="11880000"/>
                        <a:pt x="0" y="11787345"/>
                        <a:pt x="0" y="11673050"/>
                      </a:cubicBezTo>
                      <a:lnTo>
                        <a:pt x="0" y="206950"/>
                      </a:lnTo>
                      <a:cubicBezTo>
                        <a:pt x="0" y="92655"/>
                        <a:pt x="92655" y="0"/>
                        <a:pt x="206950" y="0"/>
                      </a:cubicBezTo>
                      <a:close/>
                    </a:path>
                  </a:pathLst>
                </a:custGeom>
                <a:solidFill>
                  <a:srgbClr val="000000">
                    <a:alpha val="54902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5" name="文本框 94">
                  <a:extLst>
                    <a:ext uri="{FF2B5EF4-FFF2-40B4-BE49-F238E27FC236}">
                      <a16:creationId xmlns="" xmlns:a16="http://schemas.microsoft.com/office/drawing/2014/main" id="{9F09B706-F479-4E3A-A10C-492144318ECD}"/>
                    </a:ext>
                  </a:extLst>
                </p:cNvPr>
                <p:cNvSpPr txBox="1"/>
                <p:nvPr/>
              </p:nvSpPr>
              <p:spPr>
                <a:xfrm>
                  <a:off x="1859982" y="11888496"/>
                  <a:ext cx="13320000" cy="38309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457200" indent="-457200" algn="just">
                    <a:lnSpc>
                      <a:spcPct val="120000"/>
                    </a:lnSpc>
                    <a:spcAft>
                      <a:spcPts val="1800"/>
                    </a:spcAft>
                    <a:buFont typeface="Wingdings" panose="05000000000000000000" pitchFamily="2" charset="2"/>
                    <a:buChar char="Ø"/>
                  </a:pPr>
                  <a:r>
                    <a:rPr lang="zh-CN" altLang="en-US" sz="3000" b="1" dirty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外观特点</a:t>
                  </a:r>
                  <a:r>
                    <a:rPr lang="zh-CN" altLang="en-US" sz="3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：无色、黄色至褐色粘稠液体，有小瓶包装也有直接注入在独立包装的电子烟内。</a:t>
                  </a:r>
                  <a:endParaRPr lang="en-US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marL="457200" indent="-457200">
                    <a:lnSpc>
                      <a:spcPct val="120000"/>
                    </a:lnSpc>
                    <a:spcAft>
                      <a:spcPts val="1800"/>
                    </a:spcAft>
                    <a:buFont typeface="Wingdings" panose="05000000000000000000" pitchFamily="2" charset="2"/>
                    <a:buChar char="Ø"/>
                  </a:pPr>
                  <a:r>
                    <a:rPr lang="zh-CN" altLang="en-US" sz="3000" b="1" dirty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主要成分</a:t>
                  </a:r>
                  <a:r>
                    <a:rPr lang="zh-CN" altLang="en-US" sz="3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：制作过程中掺入的</a:t>
                  </a:r>
                  <a:r>
                    <a:rPr lang="zh-CN" altLang="en-US" sz="3000" b="1" dirty="0">
                      <a:solidFill>
                        <a:srgbClr val="FFABAB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四氢大麻酚</a:t>
                  </a:r>
                  <a:r>
                    <a:rPr lang="zh-CN" altLang="en-US" sz="3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或</a:t>
                  </a:r>
                  <a:r>
                    <a:rPr lang="zh-CN" altLang="en-US" sz="3000" b="1" dirty="0">
                      <a:solidFill>
                        <a:srgbClr val="FFD85D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合成大麻素类</a:t>
                  </a:r>
                  <a:r>
                    <a:rPr lang="zh-CN" altLang="en-US" sz="3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新精神活性物质。</a:t>
                  </a:r>
                  <a:endParaRPr lang="en-US" altLang="zh-CN" sz="3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marL="457200" indent="-457200">
                    <a:lnSpc>
                      <a:spcPct val="120000"/>
                    </a:lnSpc>
                    <a:spcAft>
                      <a:spcPts val="1800"/>
                    </a:spcAft>
                    <a:buFont typeface="Wingdings" panose="05000000000000000000" pitchFamily="2" charset="2"/>
                    <a:buChar char="Ø"/>
                  </a:pPr>
                  <a:r>
                    <a:rPr lang="zh-CN" altLang="en-US" sz="3000" b="1" dirty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滥用危害</a:t>
                  </a:r>
                  <a:r>
                    <a:rPr lang="zh-CN" altLang="en-US" sz="3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：使用电子烟吸食，与吸食大麻烟效果类似，产生的致幻作用可引起判断力下降、意识模糊和精神障碍，诱发车祸、自残及暴力行为，过量吸食可导致昏迷甚至死亡，长期使用还会增加患心脑血管疾病及癌症的风险。</a:t>
                  </a:r>
                </a:p>
              </p:txBody>
            </p:sp>
            <p:sp>
              <p:nvSpPr>
                <p:cNvPr id="96" name="矩形 95">
                  <a:extLst>
                    <a:ext uri="{FF2B5EF4-FFF2-40B4-BE49-F238E27FC236}">
                      <a16:creationId xmlns="" xmlns:a16="http://schemas.microsoft.com/office/drawing/2014/main" id="{B3E03FC4-7900-495E-81CA-08DD77EBD4EF}"/>
                    </a:ext>
                  </a:extLst>
                </p:cNvPr>
                <p:cNvSpPr/>
                <p:nvPr/>
              </p:nvSpPr>
              <p:spPr>
                <a:xfrm>
                  <a:off x="1741655" y="11717968"/>
                  <a:ext cx="13856400" cy="4231509"/>
                </a:xfrm>
                <a:prstGeom prst="rect">
                  <a:avLst/>
                </a:prstGeom>
                <a:noFill/>
                <a:ln w="19050"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52" name="图片 51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49439" y="5507539"/>
                  <a:ext cx="13839173" cy="5754433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C283D44C-CACE-4BE8-A060-329D2967E5CE}"/>
              </a:ext>
            </a:extLst>
          </p:cNvPr>
          <p:cNvGrpSpPr/>
          <p:nvPr/>
        </p:nvGrpSpPr>
        <p:grpSpPr>
          <a:xfrm>
            <a:off x="1379854" y="41474999"/>
            <a:ext cx="30211685" cy="1140255"/>
            <a:chOff x="1379854" y="41474999"/>
            <a:chExt cx="30211685" cy="1140255"/>
          </a:xfrm>
        </p:grpSpPr>
        <p:sp>
          <p:nvSpPr>
            <p:cNvPr id="5" name="矩形: 圆角 4">
              <a:extLst>
                <a:ext uri="{FF2B5EF4-FFF2-40B4-BE49-F238E27FC236}">
                  <a16:creationId xmlns="" xmlns:a16="http://schemas.microsoft.com/office/drawing/2014/main" id="{FCD5EE62-FA86-4A24-86A8-63FDEE2565AF}"/>
                </a:ext>
              </a:extLst>
            </p:cNvPr>
            <p:cNvSpPr/>
            <p:nvPr/>
          </p:nvSpPr>
          <p:spPr>
            <a:xfrm>
              <a:off x="1379854" y="41474999"/>
              <a:ext cx="29639580" cy="1140255"/>
            </a:xfrm>
            <a:prstGeom prst="roundRect">
              <a:avLst/>
            </a:prstGeom>
            <a:solidFill>
              <a:srgbClr val="000000">
                <a:alpha val="5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C88A38C9-477B-4CB1-AE54-8672A53F69AF}"/>
                </a:ext>
              </a:extLst>
            </p:cNvPr>
            <p:cNvSpPr txBox="1"/>
            <p:nvPr/>
          </p:nvSpPr>
          <p:spPr>
            <a:xfrm>
              <a:off x="1741655" y="41768127"/>
              <a:ext cx="2984988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主要成分示例：</a:t>
              </a:r>
              <a:r>
                <a:rPr lang="zh-CN" altLang="en-US" sz="3000" b="1" dirty="0">
                  <a:solidFill>
                    <a:srgbClr val="FFAB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粉红色字体表示已管制的物质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r>
                <a:rPr lang="zh-CN" altLang="en-US" sz="3000" b="1" dirty="0">
                  <a:solidFill>
                    <a:srgbClr val="FFD8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黄色字体代表一类物质的统称（既有管制的也有非管制的）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r>
                <a:rPr lang="zh-CN" altLang="en-US" sz="3000" b="1" dirty="0">
                  <a:solidFill>
                    <a:srgbClr val="CBA9E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紫色字体代表未管制但存在危害的物质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  <p:sp>
        <p:nvSpPr>
          <p:cNvPr id="51" name="文本框 358">
            <a:extLst>
              <a:ext uri="{FF2B5EF4-FFF2-40B4-BE49-F238E27FC236}">
                <a16:creationId xmlns="" xmlns:a16="http://schemas.microsoft.com/office/drawing/2014/main" id="{16EE79A8-52DC-4587-BD02-1E4421BBD8BA}"/>
              </a:ext>
            </a:extLst>
          </p:cNvPr>
          <p:cNvSpPr txBox="1"/>
          <p:nvPr/>
        </p:nvSpPr>
        <p:spPr>
          <a:xfrm>
            <a:off x="25777861" y="2391532"/>
            <a:ext cx="5146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国家禁毒委员会办公室</a:t>
            </a:r>
          </a:p>
        </p:txBody>
      </p:sp>
    </p:spTree>
    <p:extLst>
      <p:ext uri="{BB962C8B-B14F-4D97-AF65-F5344CB8AC3E}">
        <p14:creationId xmlns:p14="http://schemas.microsoft.com/office/powerpoint/2010/main" val="37029877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</TotalTime>
  <Words>3450</Words>
  <Application>Microsoft Office PowerPoint</Application>
  <PresentationFormat>自定义</PresentationFormat>
  <Paragraphs>135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NNL</cp:lastModifiedBy>
  <cp:revision>273</cp:revision>
  <dcterms:created xsi:type="dcterms:W3CDTF">2018-12-26T11:12:50Z</dcterms:created>
  <dcterms:modified xsi:type="dcterms:W3CDTF">2019-07-18T08:38:08Z</dcterms:modified>
</cp:coreProperties>
</file>